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Mono-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Mono-italic.fntdata"/><Relationship Id="rId14" Type="http://schemas.openxmlformats.org/officeDocument/2006/relationships/slide" Target="slides/slide9.xml"/><Relationship Id="rId36" Type="http://schemas.openxmlformats.org/officeDocument/2006/relationships/font" Target="fonts/RobotoMon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RobotoMon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20f93fc1c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20f93fc1c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1cb76ae0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1cb76ae0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20f93fc1c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20f93fc1c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1dedb9aa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1dedb9aa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1fb35e38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1fb35e38d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d1dedb9aad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d1dedb9aad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1fb35e38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1fb35e38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d1dedb9aad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d1dedb9aad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d1dedb9aa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d1dedb9aa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1fb35e38d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1fb35e38d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20f93fc1c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20f93fc1c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d1dedb9a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d1dedb9a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1dedb9aa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1dedb9aa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20f93fc1c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20f93fc1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0f93fc1c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0f93fc1c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209abf98a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209abf98a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09abf98a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09abf98a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209abf98a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209abf98a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0f93fc1c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20f93fc1c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2907f25e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2907f25e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20f431ea3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20f431ea3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2913bed76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2913bed76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2913bed76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2913bed76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2913bed76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2913bed76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2913bed76f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2913bed76f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2913bed76f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2913bed76f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2913bed76f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2913bed76f_1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2913bed76f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2913bed76f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172" y="205067"/>
            <a:ext cx="8228763" cy="858473"/>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300"/>
              <a:buNone/>
              <a:defRPr sz="1300"/>
            </a:lvl1pPr>
            <a:lvl2pPr lvl="1" algn="l">
              <a:spcBef>
                <a:spcPts val="0"/>
              </a:spcBef>
              <a:spcAft>
                <a:spcPts val="0"/>
              </a:spcAft>
              <a:buSzPts val="1300"/>
              <a:buNone/>
              <a:defRPr sz="1300"/>
            </a:lvl2pPr>
            <a:lvl3pPr lvl="2" algn="l">
              <a:spcBef>
                <a:spcPts val="0"/>
              </a:spcBef>
              <a:spcAft>
                <a:spcPts val="0"/>
              </a:spcAft>
              <a:buSzPts val="1300"/>
              <a:buNone/>
              <a:defRPr sz="1300"/>
            </a:lvl3pPr>
            <a:lvl4pPr lvl="3" algn="l">
              <a:spcBef>
                <a:spcPts val="0"/>
              </a:spcBef>
              <a:spcAft>
                <a:spcPts val="0"/>
              </a:spcAft>
              <a:buSzPts val="1300"/>
              <a:buNone/>
              <a:defRPr sz="1300"/>
            </a:lvl4pPr>
            <a:lvl5pPr lvl="4" algn="l">
              <a:spcBef>
                <a:spcPts val="0"/>
              </a:spcBef>
              <a:spcAft>
                <a:spcPts val="0"/>
              </a:spcAft>
              <a:buSzPts val="1300"/>
              <a:buNone/>
              <a:defRPr sz="1300"/>
            </a:lvl5pPr>
            <a:lvl6pPr lvl="5" algn="l">
              <a:spcBef>
                <a:spcPts val="0"/>
              </a:spcBef>
              <a:spcAft>
                <a:spcPts val="0"/>
              </a:spcAft>
              <a:buSzPts val="1300"/>
              <a:buNone/>
              <a:defRPr sz="1300"/>
            </a:lvl6pPr>
            <a:lvl7pPr lvl="6" algn="l">
              <a:spcBef>
                <a:spcPts val="0"/>
              </a:spcBef>
              <a:spcAft>
                <a:spcPts val="0"/>
              </a:spcAft>
              <a:buSzPts val="1300"/>
              <a:buNone/>
              <a:defRPr sz="1300"/>
            </a:lvl7pPr>
            <a:lvl8pPr lvl="7" algn="l">
              <a:spcBef>
                <a:spcPts val="0"/>
              </a:spcBef>
              <a:spcAft>
                <a:spcPts val="0"/>
              </a:spcAft>
              <a:buSzPts val="1300"/>
              <a:buNone/>
              <a:defRPr sz="1300"/>
            </a:lvl8pPr>
            <a:lvl9pPr lvl="8" algn="l">
              <a:spcBef>
                <a:spcPts val="0"/>
              </a:spcBef>
              <a:spcAft>
                <a:spcPts val="0"/>
              </a:spcAft>
              <a:buSzPts val="1300"/>
              <a:buNone/>
              <a:defRPr sz="1300"/>
            </a:lvl9pPr>
          </a:lstStyle>
          <a:p/>
        </p:txBody>
      </p:sp>
      <p:sp>
        <p:nvSpPr>
          <p:cNvPr id="52" name="Google Shape;52;p13"/>
          <p:cNvSpPr txBox="1"/>
          <p:nvPr>
            <p:ph idx="1" type="body"/>
          </p:nvPr>
        </p:nvSpPr>
        <p:spPr>
          <a:xfrm>
            <a:off x="457172" y="1203299"/>
            <a:ext cx="8228763" cy="2982614"/>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300"/>
              <a:buNone/>
              <a:defRPr sz="1300"/>
            </a:lvl1pPr>
            <a:lvl2pPr indent="-228600" lvl="1" marL="914400" algn="l">
              <a:spcBef>
                <a:spcPts val="1200"/>
              </a:spcBef>
              <a:spcAft>
                <a:spcPts val="0"/>
              </a:spcAft>
              <a:buSzPts val="1300"/>
              <a:buNone/>
              <a:defRPr sz="1300"/>
            </a:lvl2pPr>
            <a:lvl3pPr indent="-228600" lvl="2" marL="1371600" algn="l">
              <a:spcBef>
                <a:spcPts val="1200"/>
              </a:spcBef>
              <a:spcAft>
                <a:spcPts val="0"/>
              </a:spcAft>
              <a:buSzPts val="1300"/>
              <a:buNone/>
              <a:defRPr sz="1300"/>
            </a:lvl3pPr>
            <a:lvl4pPr indent="-228600" lvl="3" marL="1828800" algn="l">
              <a:spcBef>
                <a:spcPts val="1200"/>
              </a:spcBef>
              <a:spcAft>
                <a:spcPts val="0"/>
              </a:spcAft>
              <a:buSzPts val="1300"/>
              <a:buNone/>
              <a:defRPr sz="1300"/>
            </a:lvl4pPr>
            <a:lvl5pPr indent="-228600" lvl="4" marL="2286000" algn="l">
              <a:spcBef>
                <a:spcPts val="1200"/>
              </a:spcBef>
              <a:spcAft>
                <a:spcPts val="0"/>
              </a:spcAft>
              <a:buSzPts val="1300"/>
              <a:buNone/>
              <a:defRPr sz="1300"/>
            </a:lvl5pPr>
            <a:lvl6pPr indent="-228600" lvl="5" marL="2743200" algn="l">
              <a:spcBef>
                <a:spcPts val="1200"/>
              </a:spcBef>
              <a:spcAft>
                <a:spcPts val="0"/>
              </a:spcAft>
              <a:buSzPts val="1300"/>
              <a:buNone/>
              <a:defRPr sz="1300"/>
            </a:lvl6pPr>
            <a:lvl7pPr indent="-228600" lvl="6" marL="3200400" algn="l">
              <a:spcBef>
                <a:spcPts val="1200"/>
              </a:spcBef>
              <a:spcAft>
                <a:spcPts val="0"/>
              </a:spcAft>
              <a:buSzPts val="1300"/>
              <a:buNone/>
              <a:defRPr sz="1300"/>
            </a:lvl7pPr>
            <a:lvl8pPr indent="-228600" lvl="7" marL="3657600" algn="l">
              <a:spcBef>
                <a:spcPts val="1200"/>
              </a:spcBef>
              <a:spcAft>
                <a:spcPts val="0"/>
              </a:spcAft>
              <a:buSzPts val="1300"/>
              <a:buNone/>
              <a:defRPr sz="1300"/>
            </a:lvl8pPr>
            <a:lvl9pPr indent="-228600" lvl="8" marL="4114800" algn="l">
              <a:spcBef>
                <a:spcPts val="1200"/>
              </a:spcBef>
              <a:spcAft>
                <a:spcPts val="1200"/>
              </a:spcAft>
              <a:buSzPts val="1300"/>
              <a:buNone/>
              <a:defRPr sz="13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www.youtube.com/watch?v=SMtWvDbfHLo" TargetMode="External"/><Relationship Id="rId4" Type="http://schemas.openxmlformats.org/officeDocument/2006/relationships/image" Target="../media/image2.jpg"/><Relationship Id="rId5" Type="http://schemas.openxmlformats.org/officeDocument/2006/relationships/hyperlink" Target="https://youtu.be/SMtWvDbfHLo" TargetMode="External"/><Relationship Id="rId6" Type="http://schemas.openxmlformats.org/officeDocument/2006/relationships/hyperlink" Target="https://youtu.be/WW9lIYM_FC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3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2.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3.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GB"/>
              <a:t>Bioinformatic approaches to regulatory genomics and epigenomics</a:t>
            </a:r>
            <a:endParaRPr/>
          </a:p>
        </p:txBody>
      </p:sp>
      <p:sp>
        <p:nvSpPr>
          <p:cNvPr id="58" name="Google Shape;58;p14"/>
          <p:cNvSpPr txBox="1"/>
          <p:nvPr>
            <p:ph idx="1" type="subTitle"/>
          </p:nvPr>
        </p:nvSpPr>
        <p:spPr>
          <a:xfrm>
            <a:off x="311700" y="3071840"/>
            <a:ext cx="8520600" cy="1900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376-​1347-00L  |  week 06</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GB"/>
              <a:t>Pierre-Luc Germain</a:t>
            </a:r>
            <a:endParaRPr/>
          </a:p>
        </p:txBody>
      </p:sp>
      <p:pic>
        <p:nvPicPr>
          <p:cNvPr id="59" name="Google Shape;59;p14"/>
          <p:cNvPicPr preferRelativeResize="0"/>
          <p:nvPr/>
        </p:nvPicPr>
        <p:blipFill>
          <a:blip r:embed="rId3">
            <a:alphaModFix/>
          </a:blip>
          <a:stretch>
            <a:fillRect/>
          </a:stretch>
        </p:blipFill>
        <p:spPr>
          <a:xfrm>
            <a:off x="0" y="4375050"/>
            <a:ext cx="1921075" cy="768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3" name="Shape 153"/>
        <p:cNvGrpSpPr/>
        <p:nvPr/>
      </p:nvGrpSpPr>
      <p:grpSpPr>
        <a:xfrm>
          <a:off x="0" y="0"/>
          <a:ext cx="0" cy="0"/>
          <a:chOff x="0" y="0"/>
          <a:chExt cx="0" cy="0"/>
        </a:xfrm>
      </p:grpSpPr>
      <p:pic>
        <p:nvPicPr>
          <p:cNvPr descr="Transcription is the process by which the information in DNA is copied into messenger RNA (mRNA) for protein production.  &#10;Originally created for DNA Interactive ( http://www.dnai.org ). &#10;TRANSCRIPT: The Central Dogma of Molecular Biology: &quot;DNA makes RNA makes protein&quot; Here the process begins. Transcription factors assemble at a specific promoter region along the DNA. The length of DNA following the promoter is a gene and it contains the recipe for a protein. A mediator protein complex arrives carrying the enzyme RNA polymerase. It manoeuvres the RNA polymerase into place... inserting it with the help of other factors between the strands of the DNA double helix. The assembled collection of all these factors is referred to as the transcription initiation complex... and now it is ready to be activated. The initiation complex requires contact with activator proteins, which bind to specific sequences of DNA known as enhancer regions. These regions may be thousands of base pairs distant from the start of the gene. Contact between the activator proteins and the initiation-complex releases the copying mechanism. The RNA polymerase unzips a small portion of the DNA helix exposing the bases on each strand. Only one of the strands is copied. It acts as a template for the synthesis of an RNA molecule which is assembled one sub-unit at a time by matching the DNA letter code on the template strand. The sub-units can be seen here entering the enzyme through its intake hole and they are joined together to form the long messenger RNA chain snaking out of the top." id="154" name="Google Shape;154;p23" title="DNA Transcription (Advanced)">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
        <p:nvSpPr>
          <p:cNvPr id="155" name="Google Shape;155;p23"/>
          <p:cNvSpPr txBox="1"/>
          <p:nvPr/>
        </p:nvSpPr>
        <p:spPr>
          <a:xfrm>
            <a:off x="1143000" y="45027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5"/>
              </a:rPr>
              <a:t>https://youtu.be/SMtWvDbfHLo</a:t>
            </a:r>
            <a:r>
              <a:rPr lang="en-GB">
                <a:solidFill>
                  <a:schemeClr val="lt2"/>
                </a:solidFill>
              </a:rPr>
              <a:t> </a:t>
            </a:r>
            <a:endParaRPr>
              <a:solidFill>
                <a:schemeClr val="lt2"/>
              </a:solidFill>
            </a:endParaRPr>
          </a:p>
        </p:txBody>
      </p:sp>
      <p:sp>
        <p:nvSpPr>
          <p:cNvPr id="156" name="Google Shape;156;p23"/>
          <p:cNvSpPr txBox="1"/>
          <p:nvPr/>
        </p:nvSpPr>
        <p:spPr>
          <a:xfrm>
            <a:off x="5743800" y="4735550"/>
            <a:ext cx="3400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999999"/>
                </a:solidFill>
              </a:rPr>
              <a:t>( See also </a:t>
            </a:r>
            <a:r>
              <a:rPr lang="en-GB" sz="1200" u="sng">
                <a:solidFill>
                  <a:srgbClr val="999999"/>
                </a:solidFill>
                <a:hlinkClick r:id="rId6">
                  <a:extLst>
                    <a:ext uri="{A12FA001-AC4F-418D-AE19-62706E023703}">
                      <ahyp:hlinkClr val="tx"/>
                    </a:ext>
                  </a:extLst>
                </a:hlinkClick>
              </a:rPr>
              <a:t>https://youtu.be/WW9lIYM_FC0</a:t>
            </a:r>
            <a:r>
              <a:rPr lang="en-GB" sz="1200">
                <a:solidFill>
                  <a:srgbClr val="999999"/>
                </a:solidFill>
              </a:rPr>
              <a:t> )</a:t>
            </a:r>
            <a:endParaRPr sz="1200">
              <a:solidFill>
                <a:srgbClr val="999999"/>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nvSpPr>
        <p:spPr>
          <a:xfrm>
            <a:off x="264650" y="4388300"/>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GB" sz="1200">
                <a:solidFill>
                  <a:srgbClr val="666666"/>
                </a:solidFill>
              </a:rPr>
              <a:t>(Adapted from Krebs, Goldstein and Kilpatrick, Genes XII, 2018)</a:t>
            </a:r>
            <a:endParaRPr sz="1200">
              <a:solidFill>
                <a:srgbClr val="666666"/>
              </a:solidFill>
            </a:endParaRPr>
          </a:p>
        </p:txBody>
      </p:sp>
      <p:pic>
        <p:nvPicPr>
          <p:cNvPr id="162" name="Google Shape;162;p24"/>
          <p:cNvPicPr preferRelativeResize="0"/>
          <p:nvPr/>
        </p:nvPicPr>
        <p:blipFill>
          <a:blip r:embed="rId3">
            <a:alphaModFix/>
          </a:blip>
          <a:stretch>
            <a:fillRect/>
          </a:stretch>
        </p:blipFill>
        <p:spPr>
          <a:xfrm>
            <a:off x="5089570" y="41525"/>
            <a:ext cx="3934305" cy="2358975"/>
          </a:xfrm>
          <a:prstGeom prst="rect">
            <a:avLst/>
          </a:prstGeom>
          <a:noFill/>
          <a:ln>
            <a:noFill/>
          </a:ln>
        </p:spPr>
      </p:pic>
      <p:pic>
        <p:nvPicPr>
          <p:cNvPr id="163" name="Google Shape;163;p24"/>
          <p:cNvPicPr preferRelativeResize="0"/>
          <p:nvPr/>
        </p:nvPicPr>
        <p:blipFill>
          <a:blip r:embed="rId4">
            <a:alphaModFix/>
          </a:blip>
          <a:stretch>
            <a:fillRect/>
          </a:stretch>
        </p:blipFill>
        <p:spPr>
          <a:xfrm>
            <a:off x="588350" y="76200"/>
            <a:ext cx="3771950" cy="2324300"/>
          </a:xfrm>
          <a:prstGeom prst="rect">
            <a:avLst/>
          </a:prstGeom>
          <a:noFill/>
          <a:ln>
            <a:noFill/>
          </a:ln>
        </p:spPr>
      </p:pic>
      <p:pic>
        <p:nvPicPr>
          <p:cNvPr id="164" name="Google Shape;164;p24"/>
          <p:cNvPicPr preferRelativeResize="0"/>
          <p:nvPr/>
        </p:nvPicPr>
        <p:blipFill>
          <a:blip r:embed="rId5">
            <a:alphaModFix/>
          </a:blip>
          <a:stretch>
            <a:fillRect/>
          </a:stretch>
        </p:blipFill>
        <p:spPr>
          <a:xfrm>
            <a:off x="3068975" y="2631790"/>
            <a:ext cx="3926200" cy="2506084"/>
          </a:xfrm>
          <a:prstGeom prst="rect">
            <a:avLst/>
          </a:prstGeom>
          <a:noFill/>
          <a:ln>
            <a:noFill/>
          </a:ln>
        </p:spPr>
      </p:pic>
      <p:sp>
        <p:nvSpPr>
          <p:cNvPr id="165" name="Google Shape;165;p24"/>
          <p:cNvSpPr txBox="1"/>
          <p:nvPr/>
        </p:nvSpPr>
        <p:spPr>
          <a:xfrm>
            <a:off x="373750" y="399825"/>
            <a:ext cx="782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rRNA</a:t>
            </a:r>
            <a:endParaRPr/>
          </a:p>
          <a:p>
            <a:pPr indent="0" lvl="0" marL="0" rtl="0" algn="l">
              <a:spcBef>
                <a:spcPts val="0"/>
              </a:spcBef>
              <a:spcAft>
                <a:spcPts val="0"/>
              </a:spcAft>
              <a:buNone/>
            </a:pPr>
            <a:r>
              <a:t/>
            </a:r>
            <a:endParaRPr/>
          </a:p>
        </p:txBody>
      </p:sp>
      <p:sp>
        <p:nvSpPr>
          <p:cNvPr id="166" name="Google Shape;166;p24"/>
          <p:cNvSpPr txBox="1"/>
          <p:nvPr/>
        </p:nvSpPr>
        <p:spPr>
          <a:xfrm>
            <a:off x="2673075" y="3086600"/>
            <a:ext cx="782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Most RNAs</a:t>
            </a:r>
            <a:endParaRPr/>
          </a:p>
        </p:txBody>
      </p:sp>
      <p:sp>
        <p:nvSpPr>
          <p:cNvPr id="167" name="Google Shape;167;p24"/>
          <p:cNvSpPr txBox="1"/>
          <p:nvPr/>
        </p:nvSpPr>
        <p:spPr>
          <a:xfrm>
            <a:off x="5358342" y="399825"/>
            <a:ext cx="78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tRNA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2355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Additional regulatory elements</a:t>
            </a:r>
            <a:endParaRPr/>
          </a:p>
        </p:txBody>
      </p:sp>
      <p:pic>
        <p:nvPicPr>
          <p:cNvPr id="173" name="Google Shape;173;p25"/>
          <p:cNvPicPr preferRelativeResize="0"/>
          <p:nvPr/>
        </p:nvPicPr>
        <p:blipFill>
          <a:blip r:embed="rId3">
            <a:alphaModFix/>
          </a:blip>
          <a:stretch>
            <a:fillRect/>
          </a:stretch>
        </p:blipFill>
        <p:spPr>
          <a:xfrm>
            <a:off x="507775" y="1070000"/>
            <a:ext cx="4447375" cy="2647150"/>
          </a:xfrm>
          <a:prstGeom prst="rect">
            <a:avLst/>
          </a:prstGeom>
          <a:noFill/>
          <a:ln>
            <a:noFill/>
          </a:ln>
        </p:spPr>
      </p:pic>
      <p:sp>
        <p:nvSpPr>
          <p:cNvPr id="174" name="Google Shape;174;p25"/>
          <p:cNvSpPr txBox="1"/>
          <p:nvPr/>
        </p:nvSpPr>
        <p:spPr>
          <a:xfrm>
            <a:off x="544600" y="3828875"/>
            <a:ext cx="2809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B7B7B7"/>
                </a:solidFill>
              </a:rPr>
              <a:t>(</a:t>
            </a:r>
            <a:r>
              <a:rPr lang="en-GB" sz="700">
                <a:solidFill>
                  <a:srgbClr val="B7B7B7"/>
                </a:solidFill>
              </a:rPr>
              <a:t>Carullo and Day, Genes 2019)</a:t>
            </a:r>
            <a:endParaRPr sz="700">
              <a:solidFill>
                <a:srgbClr val="B7B7B7"/>
              </a:solidFill>
            </a:endParaRPr>
          </a:p>
        </p:txBody>
      </p:sp>
      <p:pic>
        <p:nvPicPr>
          <p:cNvPr id="175" name="Google Shape;175;p25"/>
          <p:cNvPicPr preferRelativeResize="0"/>
          <p:nvPr/>
        </p:nvPicPr>
        <p:blipFill>
          <a:blip r:embed="rId4">
            <a:alphaModFix/>
          </a:blip>
          <a:stretch>
            <a:fillRect/>
          </a:stretch>
        </p:blipFill>
        <p:spPr>
          <a:xfrm>
            <a:off x="5446075" y="2911850"/>
            <a:ext cx="3496225" cy="2231650"/>
          </a:xfrm>
          <a:prstGeom prst="rect">
            <a:avLst/>
          </a:prstGeom>
          <a:noFill/>
          <a:ln cap="flat" cmpd="sng" w="19050">
            <a:solidFill>
              <a:schemeClr val="dk2"/>
            </a:solidFill>
            <a:prstDash val="solid"/>
            <a:round/>
            <a:headEnd len="sm" w="sm" type="none"/>
            <a:tailEnd len="sm" w="sm" type="none"/>
          </a:ln>
        </p:spPr>
      </p:pic>
      <p:sp>
        <p:nvSpPr>
          <p:cNvPr id="176" name="Google Shape;176;p25"/>
          <p:cNvSpPr/>
          <p:nvPr/>
        </p:nvSpPr>
        <p:spPr>
          <a:xfrm rot="-845959">
            <a:off x="1882618" y="2622194"/>
            <a:ext cx="1387911" cy="677111"/>
          </a:xfrm>
          <a:prstGeom prst="roundRect">
            <a:avLst>
              <a:gd fmla="val 16667" name="adj"/>
            </a:avLst>
          </a:prstGeom>
          <a:noFill/>
          <a:ln cap="flat" cmpd="sng" w="19050">
            <a:solidFill>
              <a:srgbClr val="9900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 name="Google Shape;177;p25"/>
          <p:cNvCxnSpPr>
            <a:stCxn id="176" idx="2"/>
            <a:endCxn id="175" idx="1"/>
          </p:cNvCxnSpPr>
          <p:nvPr/>
        </p:nvCxnSpPr>
        <p:spPr>
          <a:xfrm flipH="1" rot="-5400000">
            <a:off x="3683274" y="2264899"/>
            <a:ext cx="738600" cy="2787000"/>
          </a:xfrm>
          <a:prstGeom prst="curvedConnector2">
            <a:avLst/>
          </a:prstGeom>
          <a:noFill/>
          <a:ln cap="flat" cmpd="sng" w="9525">
            <a:solidFill>
              <a:srgbClr val="CC0000"/>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83100" y="64025"/>
            <a:ext cx="44325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2320"/>
              <a:t>What is a transcription factor?</a:t>
            </a:r>
            <a:endParaRPr sz="2320"/>
          </a:p>
        </p:txBody>
      </p:sp>
      <p:grpSp>
        <p:nvGrpSpPr>
          <p:cNvPr id="183" name="Google Shape;183;p26"/>
          <p:cNvGrpSpPr/>
          <p:nvPr/>
        </p:nvGrpSpPr>
        <p:grpSpPr>
          <a:xfrm>
            <a:off x="251500" y="1125625"/>
            <a:ext cx="4545900" cy="1784825"/>
            <a:chOff x="251500" y="1125625"/>
            <a:chExt cx="4545900" cy="1784825"/>
          </a:xfrm>
        </p:grpSpPr>
        <p:sp>
          <p:nvSpPr>
            <p:cNvPr id="184" name="Google Shape;184;p26"/>
            <p:cNvSpPr txBox="1"/>
            <p:nvPr/>
          </p:nvSpPr>
          <p:spPr>
            <a:xfrm>
              <a:off x="251500" y="1125625"/>
              <a:ext cx="4545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Proteins capable of both: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arenR"/>
              </a:pPr>
              <a:r>
                <a:rPr lang="en-GB"/>
                <a:t>Binding DNA in a sequence-specific manner</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arenR"/>
              </a:pPr>
              <a:r>
                <a:rPr lang="en-GB"/>
                <a:t>Regulating transcription</a:t>
              </a:r>
              <a:endParaRPr/>
            </a:p>
          </p:txBody>
        </p:sp>
        <p:sp>
          <p:nvSpPr>
            <p:cNvPr id="185" name="Google Shape;185;p26"/>
            <p:cNvSpPr txBox="1"/>
            <p:nvPr/>
          </p:nvSpPr>
          <p:spPr>
            <a:xfrm>
              <a:off x="1430825" y="2571750"/>
              <a:ext cx="28482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000">
                  <a:solidFill>
                    <a:srgbClr val="666666"/>
                  </a:solidFill>
                </a:rPr>
                <a:t>(Lambert et al., Cell 2018)</a:t>
              </a:r>
              <a:endParaRPr sz="1200"/>
            </a:p>
          </p:txBody>
        </p:sp>
      </p:grpSp>
      <p:grpSp>
        <p:nvGrpSpPr>
          <p:cNvPr id="186" name="Google Shape;186;p26"/>
          <p:cNvGrpSpPr/>
          <p:nvPr/>
        </p:nvGrpSpPr>
        <p:grpSpPr>
          <a:xfrm>
            <a:off x="4938900" y="65075"/>
            <a:ext cx="4101075" cy="3028775"/>
            <a:chOff x="4938900" y="65075"/>
            <a:chExt cx="4101075" cy="3028775"/>
          </a:xfrm>
        </p:grpSpPr>
        <p:pic>
          <p:nvPicPr>
            <p:cNvPr id="187" name="Google Shape;187;p26"/>
            <p:cNvPicPr preferRelativeResize="0"/>
            <p:nvPr/>
          </p:nvPicPr>
          <p:blipFill>
            <a:blip r:embed="rId3">
              <a:alphaModFix/>
            </a:blip>
            <a:stretch>
              <a:fillRect/>
            </a:stretch>
          </p:blipFill>
          <p:spPr>
            <a:xfrm>
              <a:off x="5048056" y="186300"/>
              <a:ext cx="3991919" cy="2419349"/>
            </a:xfrm>
            <a:prstGeom prst="rect">
              <a:avLst/>
            </a:prstGeom>
            <a:noFill/>
            <a:ln>
              <a:noFill/>
            </a:ln>
          </p:spPr>
        </p:pic>
        <p:sp>
          <p:nvSpPr>
            <p:cNvPr id="188" name="Google Shape;188;p26"/>
            <p:cNvSpPr txBox="1"/>
            <p:nvPr/>
          </p:nvSpPr>
          <p:spPr>
            <a:xfrm>
              <a:off x="8101125" y="2538925"/>
              <a:ext cx="91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CCCCCC"/>
                  </a:solidFill>
                </a:rPr>
                <a:t>(biorender)</a:t>
              </a:r>
              <a:endParaRPr sz="1100">
                <a:solidFill>
                  <a:srgbClr val="CCCCCC"/>
                </a:solidFill>
              </a:endParaRPr>
            </a:p>
          </p:txBody>
        </p:sp>
        <p:sp>
          <p:nvSpPr>
            <p:cNvPr id="189" name="Google Shape;189;p26"/>
            <p:cNvSpPr txBox="1"/>
            <p:nvPr/>
          </p:nvSpPr>
          <p:spPr>
            <a:xfrm>
              <a:off x="5700900" y="2508850"/>
              <a:ext cx="17658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t>Sequence-specific DNA binding</a:t>
              </a:r>
              <a:endParaRPr sz="1300"/>
            </a:p>
          </p:txBody>
        </p:sp>
        <p:cxnSp>
          <p:nvCxnSpPr>
            <p:cNvPr id="190" name="Google Shape;190;p26"/>
            <p:cNvCxnSpPr>
              <a:stCxn id="189" idx="0"/>
            </p:cNvCxnSpPr>
            <p:nvPr/>
          </p:nvCxnSpPr>
          <p:spPr>
            <a:xfrm flipH="1" rot="10800000">
              <a:off x="6583800" y="1969150"/>
              <a:ext cx="189600" cy="539700"/>
            </a:xfrm>
            <a:prstGeom prst="straightConnector1">
              <a:avLst/>
            </a:prstGeom>
            <a:noFill/>
            <a:ln cap="flat" cmpd="sng" w="9525">
              <a:solidFill>
                <a:schemeClr val="dk2"/>
              </a:solidFill>
              <a:prstDash val="solid"/>
              <a:round/>
              <a:headEnd len="med" w="med" type="none"/>
              <a:tailEnd len="med" w="med" type="triangle"/>
            </a:ln>
          </p:spPr>
        </p:cxnSp>
        <p:sp>
          <p:nvSpPr>
            <p:cNvPr id="191" name="Google Shape;191;p26"/>
            <p:cNvSpPr txBox="1"/>
            <p:nvPr/>
          </p:nvSpPr>
          <p:spPr>
            <a:xfrm>
              <a:off x="4938900" y="65075"/>
              <a:ext cx="1469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300"/>
                <a:t>Not</a:t>
              </a:r>
              <a:r>
                <a:rPr lang="en-GB" sz="1300"/>
                <a:t> transcription factors</a:t>
              </a:r>
              <a:endParaRPr sz="1300"/>
            </a:p>
          </p:txBody>
        </p:sp>
        <p:cxnSp>
          <p:nvCxnSpPr>
            <p:cNvPr id="192" name="Google Shape;192;p26"/>
            <p:cNvCxnSpPr/>
            <p:nvPr/>
          </p:nvCxnSpPr>
          <p:spPr>
            <a:xfrm>
              <a:off x="6074500" y="489175"/>
              <a:ext cx="150600" cy="274200"/>
            </a:xfrm>
            <a:prstGeom prst="straightConnector1">
              <a:avLst/>
            </a:prstGeom>
            <a:noFill/>
            <a:ln cap="flat" cmpd="sng" w="9525">
              <a:solidFill>
                <a:schemeClr val="dk2"/>
              </a:solidFill>
              <a:prstDash val="solid"/>
              <a:round/>
              <a:headEnd len="med" w="med" type="none"/>
              <a:tailEnd len="med" w="med" type="triangle"/>
            </a:ln>
          </p:spPr>
        </p:cxnSp>
        <p:cxnSp>
          <p:nvCxnSpPr>
            <p:cNvPr id="193" name="Google Shape;193;p26"/>
            <p:cNvCxnSpPr/>
            <p:nvPr/>
          </p:nvCxnSpPr>
          <p:spPr>
            <a:xfrm flipH="1" rot="10800000">
              <a:off x="6090625" y="451650"/>
              <a:ext cx="521400" cy="42900"/>
            </a:xfrm>
            <a:prstGeom prst="straightConnector1">
              <a:avLst/>
            </a:prstGeom>
            <a:noFill/>
            <a:ln cap="flat" cmpd="sng" w="9525">
              <a:solidFill>
                <a:schemeClr val="dk2"/>
              </a:solidFill>
              <a:prstDash val="solid"/>
              <a:round/>
              <a:headEnd len="med" w="med" type="none"/>
              <a:tailEnd len="med" w="med" type="triangle"/>
            </a:ln>
          </p:spPr>
        </p:cxnSp>
        <p:cxnSp>
          <p:nvCxnSpPr>
            <p:cNvPr id="194" name="Google Shape;194;p26"/>
            <p:cNvCxnSpPr/>
            <p:nvPr/>
          </p:nvCxnSpPr>
          <p:spPr>
            <a:xfrm>
              <a:off x="6079875" y="489175"/>
              <a:ext cx="419400" cy="188100"/>
            </a:xfrm>
            <a:prstGeom prst="straightConnector1">
              <a:avLst/>
            </a:prstGeom>
            <a:noFill/>
            <a:ln cap="flat" cmpd="sng" w="9525">
              <a:solidFill>
                <a:schemeClr val="dk2"/>
              </a:solidFill>
              <a:prstDash val="solid"/>
              <a:round/>
              <a:headEnd len="med" w="med" type="none"/>
              <a:tailEnd len="med" w="med" type="triangle"/>
            </a:ln>
          </p:spPr>
        </p:cxnSp>
      </p:grpSp>
      <p:grpSp>
        <p:nvGrpSpPr>
          <p:cNvPr id="195" name="Google Shape;195;p26"/>
          <p:cNvGrpSpPr/>
          <p:nvPr/>
        </p:nvGrpSpPr>
        <p:grpSpPr>
          <a:xfrm>
            <a:off x="408947" y="3449314"/>
            <a:ext cx="5247753" cy="1541757"/>
            <a:chOff x="1247147" y="3601714"/>
            <a:chExt cx="5247753" cy="1541757"/>
          </a:xfrm>
        </p:grpSpPr>
        <p:grpSp>
          <p:nvGrpSpPr>
            <p:cNvPr id="196" name="Google Shape;196;p26"/>
            <p:cNvGrpSpPr/>
            <p:nvPr/>
          </p:nvGrpSpPr>
          <p:grpSpPr>
            <a:xfrm>
              <a:off x="1247147" y="3601714"/>
              <a:ext cx="3634037" cy="1541757"/>
              <a:chOff x="881600" y="3392050"/>
              <a:chExt cx="3999600" cy="1751400"/>
            </a:xfrm>
          </p:grpSpPr>
          <p:sp>
            <p:nvSpPr>
              <p:cNvPr id="197" name="Google Shape;197;p26"/>
              <p:cNvSpPr/>
              <p:nvPr/>
            </p:nvSpPr>
            <p:spPr>
              <a:xfrm>
                <a:off x="881600" y="3392050"/>
                <a:ext cx="3999600" cy="1751400"/>
              </a:xfrm>
              <a:prstGeom prst="ellipse">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8" name="Google Shape;198;p26"/>
              <p:cNvCxnSpPr/>
              <p:nvPr/>
            </p:nvCxnSpPr>
            <p:spPr>
              <a:xfrm>
                <a:off x="3170544" y="3413550"/>
                <a:ext cx="0" cy="1709400"/>
              </a:xfrm>
              <a:prstGeom prst="straightConnector1">
                <a:avLst/>
              </a:prstGeom>
              <a:noFill/>
              <a:ln cap="flat" cmpd="sng" w="9525">
                <a:solidFill>
                  <a:schemeClr val="dk2"/>
                </a:solidFill>
                <a:prstDash val="solid"/>
                <a:round/>
                <a:headEnd len="med" w="med" type="none"/>
                <a:tailEnd len="med" w="med" type="none"/>
              </a:ln>
            </p:spPr>
          </p:cxnSp>
        </p:grpSp>
        <p:sp>
          <p:nvSpPr>
            <p:cNvPr id="199" name="Google Shape;199;p26"/>
            <p:cNvSpPr txBox="1"/>
            <p:nvPr/>
          </p:nvSpPr>
          <p:spPr>
            <a:xfrm>
              <a:off x="3479000" y="4038997"/>
              <a:ext cx="1263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Transcription factors</a:t>
              </a:r>
              <a:endParaRPr/>
            </a:p>
          </p:txBody>
        </p:sp>
        <p:sp>
          <p:nvSpPr>
            <p:cNvPr id="200" name="Google Shape;200;p26"/>
            <p:cNvSpPr txBox="1"/>
            <p:nvPr/>
          </p:nvSpPr>
          <p:spPr>
            <a:xfrm>
              <a:off x="1762550" y="4039000"/>
              <a:ext cx="153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co-regulators /</a:t>
              </a:r>
              <a:endParaRPr/>
            </a:p>
            <a:p>
              <a:pPr indent="0" lvl="0" marL="0" rtl="0" algn="l">
                <a:spcBef>
                  <a:spcPts val="0"/>
                </a:spcBef>
                <a:spcAft>
                  <a:spcPts val="0"/>
                </a:spcAft>
                <a:buNone/>
              </a:pPr>
              <a:r>
                <a:rPr lang="en-GB"/>
                <a:t>co-factors</a:t>
              </a:r>
              <a:endParaRPr/>
            </a:p>
          </p:txBody>
        </p:sp>
        <p:sp>
          <p:nvSpPr>
            <p:cNvPr id="201" name="Google Shape;201;p26"/>
            <p:cNvSpPr txBox="1"/>
            <p:nvPr/>
          </p:nvSpPr>
          <p:spPr>
            <a:xfrm>
              <a:off x="5231600" y="4061441"/>
              <a:ext cx="1263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Transcription regulators</a:t>
              </a:r>
              <a:endParaRPr/>
            </a:p>
          </p:txBody>
        </p:sp>
        <p:cxnSp>
          <p:nvCxnSpPr>
            <p:cNvPr id="202" name="Google Shape;202;p26"/>
            <p:cNvCxnSpPr>
              <a:stCxn id="197" idx="6"/>
              <a:endCxn id="201" idx="1"/>
            </p:cNvCxnSpPr>
            <p:nvPr/>
          </p:nvCxnSpPr>
          <p:spPr>
            <a:xfrm flipH="1" rot="10800000">
              <a:off x="4881184" y="4369293"/>
              <a:ext cx="350400" cy="3300"/>
            </a:xfrm>
            <a:prstGeom prst="straightConnector1">
              <a:avLst/>
            </a:prstGeom>
            <a:noFill/>
            <a:ln cap="flat" cmpd="sng" w="28575">
              <a:solidFill>
                <a:schemeClr val="dk2"/>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7"/>
          <p:cNvSpPr txBox="1"/>
          <p:nvPr>
            <p:ph type="title"/>
          </p:nvPr>
        </p:nvSpPr>
        <p:spPr>
          <a:xfrm>
            <a:off x="119600" y="216425"/>
            <a:ext cx="193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020"/>
              <a:t>Anatomy</a:t>
            </a:r>
            <a:endParaRPr sz="2020"/>
          </a:p>
          <a:p>
            <a:pPr indent="0" lvl="0" marL="0" rtl="0" algn="l">
              <a:spcBef>
                <a:spcPts val="0"/>
              </a:spcBef>
              <a:spcAft>
                <a:spcPts val="0"/>
              </a:spcAft>
              <a:buSzPts val="990"/>
              <a:buNone/>
            </a:pPr>
            <a:r>
              <a:rPr lang="en-GB" sz="2020"/>
              <a:t>of a transcription</a:t>
            </a:r>
            <a:endParaRPr sz="2020"/>
          </a:p>
          <a:p>
            <a:pPr indent="0" lvl="0" marL="0" rtl="0" algn="l">
              <a:spcBef>
                <a:spcPts val="0"/>
              </a:spcBef>
              <a:spcAft>
                <a:spcPts val="0"/>
              </a:spcAft>
              <a:buSzPts val="990"/>
              <a:buNone/>
            </a:pPr>
            <a:r>
              <a:rPr lang="en-GB" sz="2020"/>
              <a:t>factor (TF)</a:t>
            </a:r>
            <a:endParaRPr sz="2020"/>
          </a:p>
        </p:txBody>
      </p:sp>
      <p:pic>
        <p:nvPicPr>
          <p:cNvPr id="208" name="Google Shape;208;p27"/>
          <p:cNvPicPr preferRelativeResize="0"/>
          <p:nvPr/>
        </p:nvPicPr>
        <p:blipFill>
          <a:blip r:embed="rId3">
            <a:alphaModFix/>
          </a:blip>
          <a:stretch>
            <a:fillRect/>
          </a:stretch>
        </p:blipFill>
        <p:spPr>
          <a:xfrm>
            <a:off x="2362200" y="0"/>
            <a:ext cx="6580244" cy="5143501"/>
          </a:xfrm>
          <a:prstGeom prst="rect">
            <a:avLst/>
          </a:prstGeom>
          <a:noFill/>
          <a:ln>
            <a:noFill/>
          </a:ln>
        </p:spPr>
      </p:pic>
      <p:sp>
        <p:nvSpPr>
          <p:cNvPr id="209" name="Google Shape;209;p27"/>
          <p:cNvSpPr txBox="1"/>
          <p:nvPr/>
        </p:nvSpPr>
        <p:spPr>
          <a:xfrm>
            <a:off x="6295800" y="4860300"/>
            <a:ext cx="28482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100">
                <a:solidFill>
                  <a:srgbClr val="999999"/>
                </a:solidFill>
              </a:rPr>
              <a:t>(</a:t>
            </a:r>
            <a:r>
              <a:rPr lang="en-GB" sz="1100">
                <a:solidFill>
                  <a:srgbClr val="999999"/>
                </a:solidFill>
              </a:rPr>
              <a:t>Henley &amp; Koehler, NRDD 2021</a:t>
            </a:r>
            <a:r>
              <a:rPr lang="en-GB" sz="1100">
                <a:solidFill>
                  <a:srgbClr val="999999"/>
                </a:solidFill>
              </a:rPr>
              <a:t>)</a:t>
            </a:r>
            <a:endParaRPr sz="1300">
              <a:solidFill>
                <a:srgbClr val="9999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28"/>
          <p:cNvPicPr preferRelativeResize="0"/>
          <p:nvPr/>
        </p:nvPicPr>
        <p:blipFill>
          <a:blip r:embed="rId3">
            <a:alphaModFix/>
          </a:blip>
          <a:stretch>
            <a:fillRect/>
          </a:stretch>
        </p:blipFill>
        <p:spPr>
          <a:xfrm>
            <a:off x="7374475" y="2374600"/>
            <a:ext cx="1265075" cy="1611300"/>
          </a:xfrm>
          <a:prstGeom prst="rect">
            <a:avLst/>
          </a:prstGeom>
          <a:noFill/>
          <a:ln>
            <a:noFill/>
          </a:ln>
        </p:spPr>
      </p:pic>
      <p:pic>
        <p:nvPicPr>
          <p:cNvPr id="215" name="Google Shape;215;p28"/>
          <p:cNvPicPr preferRelativeResize="0"/>
          <p:nvPr/>
        </p:nvPicPr>
        <p:blipFill>
          <a:blip r:embed="rId4">
            <a:alphaModFix/>
          </a:blip>
          <a:stretch>
            <a:fillRect/>
          </a:stretch>
        </p:blipFill>
        <p:spPr>
          <a:xfrm>
            <a:off x="381000" y="0"/>
            <a:ext cx="6356083" cy="5143500"/>
          </a:xfrm>
          <a:prstGeom prst="rect">
            <a:avLst/>
          </a:prstGeom>
          <a:noFill/>
          <a:ln>
            <a:noFill/>
          </a:ln>
        </p:spPr>
      </p:pic>
      <p:sp>
        <p:nvSpPr>
          <p:cNvPr id="216" name="Google Shape;216;p28"/>
          <p:cNvSpPr txBox="1"/>
          <p:nvPr/>
        </p:nvSpPr>
        <p:spPr>
          <a:xfrm>
            <a:off x="6219594" y="4523775"/>
            <a:ext cx="284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666666"/>
                </a:solidFill>
              </a:rPr>
              <a:t>(Adapted from</a:t>
            </a:r>
            <a:endParaRPr>
              <a:solidFill>
                <a:srgbClr val="666666"/>
              </a:solidFill>
            </a:endParaRPr>
          </a:p>
          <a:p>
            <a:pPr indent="0" lvl="0" marL="0" rtl="0" algn="l">
              <a:spcBef>
                <a:spcPts val="0"/>
              </a:spcBef>
              <a:spcAft>
                <a:spcPts val="0"/>
              </a:spcAft>
              <a:buNone/>
            </a:pPr>
            <a:r>
              <a:rPr lang="en-GB">
                <a:solidFill>
                  <a:srgbClr val="666666"/>
                </a:solidFill>
              </a:rPr>
              <a:t>Soto et al., Molecular Cell 2021</a:t>
            </a:r>
            <a:r>
              <a:rPr lang="en-GB">
                <a:solidFill>
                  <a:srgbClr val="666666"/>
                </a:solidFill>
              </a:rPr>
              <a:t>)</a:t>
            </a:r>
            <a:endParaRPr sz="1600"/>
          </a:p>
        </p:txBody>
      </p:sp>
      <p:sp>
        <p:nvSpPr>
          <p:cNvPr id="217" name="Google Shape;217;p28"/>
          <p:cNvSpPr txBox="1"/>
          <p:nvPr/>
        </p:nvSpPr>
        <p:spPr>
          <a:xfrm>
            <a:off x="7192625" y="166650"/>
            <a:ext cx="1763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While most TF have either an activating (AD) or repressive (RD) domain, some have both</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29"/>
          <p:cNvPicPr preferRelativeResize="0"/>
          <p:nvPr/>
        </p:nvPicPr>
        <p:blipFill rotWithShape="1">
          <a:blip r:embed="rId3">
            <a:alphaModFix/>
          </a:blip>
          <a:srcRect b="0" l="0" r="69854" t="0"/>
          <a:stretch/>
        </p:blipFill>
        <p:spPr>
          <a:xfrm>
            <a:off x="6687484" y="76200"/>
            <a:ext cx="2021324" cy="5026026"/>
          </a:xfrm>
          <a:prstGeom prst="rect">
            <a:avLst/>
          </a:prstGeom>
          <a:noFill/>
          <a:ln>
            <a:noFill/>
          </a:ln>
        </p:spPr>
      </p:pic>
      <p:pic>
        <p:nvPicPr>
          <p:cNvPr id="223" name="Google Shape;223;p29"/>
          <p:cNvPicPr preferRelativeResize="0"/>
          <p:nvPr/>
        </p:nvPicPr>
        <p:blipFill>
          <a:blip r:embed="rId4">
            <a:alphaModFix/>
          </a:blip>
          <a:stretch>
            <a:fillRect/>
          </a:stretch>
        </p:blipFill>
        <p:spPr>
          <a:xfrm>
            <a:off x="152400" y="474584"/>
            <a:ext cx="5943600" cy="1209675"/>
          </a:xfrm>
          <a:prstGeom prst="rect">
            <a:avLst/>
          </a:prstGeom>
          <a:noFill/>
          <a:ln>
            <a:noFill/>
          </a:ln>
        </p:spPr>
      </p:pic>
      <p:sp>
        <p:nvSpPr>
          <p:cNvPr id="224" name="Google Shape;224;p29"/>
          <p:cNvSpPr txBox="1"/>
          <p:nvPr/>
        </p:nvSpPr>
        <p:spPr>
          <a:xfrm>
            <a:off x="665525" y="363609"/>
            <a:ext cx="1283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666666"/>
                </a:solidFill>
              </a:rPr>
              <a:t>(Cell 2018)</a:t>
            </a:r>
            <a:endParaRPr sz="1300"/>
          </a:p>
        </p:txBody>
      </p:sp>
      <p:sp>
        <p:nvSpPr>
          <p:cNvPr id="225" name="Google Shape;225;p29"/>
          <p:cNvSpPr txBox="1"/>
          <p:nvPr/>
        </p:nvSpPr>
        <p:spPr>
          <a:xfrm>
            <a:off x="556300" y="2268625"/>
            <a:ext cx="45459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Proteins capable of both:</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arenR"/>
            </a:pPr>
            <a:r>
              <a:rPr lang="en-GB"/>
              <a:t>Binding DNA in a sequence-specific manner</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arenR"/>
            </a:pPr>
            <a:r>
              <a:rPr lang="en-GB"/>
              <a:t>Regulating transcription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According to their census, humans have 1570 transcription factors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0"/>
          <p:cNvPicPr preferRelativeResize="0"/>
          <p:nvPr/>
        </p:nvPicPr>
        <p:blipFill>
          <a:blip r:embed="rId3">
            <a:alphaModFix/>
          </a:blip>
          <a:stretch>
            <a:fillRect/>
          </a:stretch>
        </p:blipFill>
        <p:spPr>
          <a:xfrm>
            <a:off x="3213188" y="0"/>
            <a:ext cx="3769662" cy="5143499"/>
          </a:xfrm>
          <a:prstGeom prst="rect">
            <a:avLst/>
          </a:prstGeom>
          <a:noFill/>
          <a:ln>
            <a:noFill/>
          </a:ln>
        </p:spPr>
      </p:pic>
      <p:sp>
        <p:nvSpPr>
          <p:cNvPr id="231" name="Google Shape;231;p30"/>
          <p:cNvSpPr txBox="1"/>
          <p:nvPr/>
        </p:nvSpPr>
        <p:spPr>
          <a:xfrm>
            <a:off x="6219594" y="4523775"/>
            <a:ext cx="2848200" cy="615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a:solidFill>
                  <a:srgbClr val="666666"/>
                </a:solidFill>
              </a:rPr>
              <a:t>(Soto et al., </a:t>
            </a:r>
            <a:endParaRPr>
              <a:solidFill>
                <a:srgbClr val="666666"/>
              </a:solidFill>
            </a:endParaRPr>
          </a:p>
          <a:p>
            <a:pPr indent="0" lvl="0" marL="0" rtl="0" algn="r">
              <a:spcBef>
                <a:spcPts val="0"/>
              </a:spcBef>
              <a:spcAft>
                <a:spcPts val="0"/>
              </a:spcAft>
              <a:buNone/>
            </a:pPr>
            <a:r>
              <a:rPr lang="en-GB">
                <a:solidFill>
                  <a:srgbClr val="666666"/>
                </a:solidFill>
              </a:rPr>
              <a:t>Molecular Cell 2021)</a:t>
            </a:r>
            <a:endParaRPr sz="1600"/>
          </a:p>
        </p:txBody>
      </p:sp>
      <p:sp>
        <p:nvSpPr>
          <p:cNvPr id="232" name="Google Shape;232;p30"/>
          <p:cNvSpPr txBox="1"/>
          <p:nvPr/>
        </p:nvSpPr>
        <p:spPr>
          <a:xfrm>
            <a:off x="165150" y="156450"/>
            <a:ext cx="26250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t>Transcription factors are highly conserved</a:t>
            </a:r>
            <a:endParaRPr b="1" sz="1600"/>
          </a:p>
          <a:p>
            <a:pPr indent="0" lvl="0" marL="0" rtl="0" algn="l">
              <a:spcBef>
                <a:spcPts val="0"/>
              </a:spcBef>
              <a:spcAft>
                <a:spcPts val="0"/>
              </a:spcAft>
              <a:buNone/>
            </a:pPr>
            <a:r>
              <a:t/>
            </a:r>
            <a:endParaRPr/>
          </a:p>
          <a:p>
            <a:pPr indent="0" lvl="0" marL="0" rtl="0" algn="l">
              <a:spcBef>
                <a:spcPts val="0"/>
              </a:spcBef>
              <a:spcAft>
                <a:spcPts val="0"/>
              </a:spcAft>
              <a:buNone/>
            </a:pPr>
            <a:r>
              <a:rPr lang="en-GB"/>
              <a:t>DNA binding domains show much higher conservation than effector domains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1"/>
          <p:cNvPicPr preferRelativeResize="0"/>
          <p:nvPr/>
        </p:nvPicPr>
        <p:blipFill>
          <a:blip r:embed="rId3">
            <a:alphaModFix/>
          </a:blip>
          <a:stretch>
            <a:fillRect/>
          </a:stretch>
        </p:blipFill>
        <p:spPr>
          <a:xfrm>
            <a:off x="0" y="0"/>
            <a:ext cx="8779571" cy="5143500"/>
          </a:xfrm>
          <a:prstGeom prst="rect">
            <a:avLst/>
          </a:prstGeom>
          <a:noFill/>
          <a:ln>
            <a:noFill/>
          </a:ln>
        </p:spPr>
      </p:pic>
      <p:sp>
        <p:nvSpPr>
          <p:cNvPr id="238" name="Google Shape;238;p31"/>
          <p:cNvSpPr txBox="1"/>
          <p:nvPr/>
        </p:nvSpPr>
        <p:spPr>
          <a:xfrm>
            <a:off x="6295800" y="4860300"/>
            <a:ext cx="28482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000">
                <a:solidFill>
                  <a:srgbClr val="666666"/>
                </a:solidFill>
              </a:rPr>
              <a:t>(Lambert et al., Cell 2018)</a:t>
            </a:r>
            <a:endParaRPr sz="1200"/>
          </a:p>
        </p:txBody>
      </p:sp>
      <p:grpSp>
        <p:nvGrpSpPr>
          <p:cNvPr id="239" name="Google Shape;239;p31"/>
          <p:cNvGrpSpPr/>
          <p:nvPr/>
        </p:nvGrpSpPr>
        <p:grpSpPr>
          <a:xfrm>
            <a:off x="3352507" y="1694950"/>
            <a:ext cx="4066468" cy="2227219"/>
            <a:chOff x="3352507" y="1694950"/>
            <a:chExt cx="4066468" cy="2227219"/>
          </a:xfrm>
        </p:grpSpPr>
        <p:sp>
          <p:nvSpPr>
            <p:cNvPr id="240" name="Google Shape;240;p31"/>
            <p:cNvSpPr/>
            <p:nvPr/>
          </p:nvSpPr>
          <p:spPr>
            <a:xfrm>
              <a:off x="3386212" y="1738400"/>
              <a:ext cx="1286400" cy="956100"/>
            </a:xfrm>
            <a:prstGeom prst="roundRect">
              <a:avLst>
                <a:gd fmla="val 16667" name="adj"/>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 name="Google Shape;241;p31"/>
            <p:cNvGrpSpPr/>
            <p:nvPr/>
          </p:nvGrpSpPr>
          <p:grpSpPr>
            <a:xfrm>
              <a:off x="3352507" y="1694950"/>
              <a:ext cx="4066468" cy="2227219"/>
              <a:chOff x="3200107" y="1694950"/>
              <a:chExt cx="4066468" cy="2227219"/>
            </a:xfrm>
          </p:grpSpPr>
          <p:sp>
            <p:nvSpPr>
              <p:cNvPr id="242" name="Google Shape;242;p31"/>
              <p:cNvSpPr txBox="1"/>
              <p:nvPr/>
            </p:nvSpPr>
            <p:spPr>
              <a:xfrm>
                <a:off x="5901875" y="3090869"/>
                <a:ext cx="13647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ZFs (&gt;80%) tend </a:t>
                </a:r>
                <a:r>
                  <a:rPr i="1" lang="en-GB"/>
                  <a:t>not</a:t>
                </a:r>
                <a:r>
                  <a:rPr lang="en-GB"/>
                  <a:t> to be</a:t>
                </a:r>
                <a:endParaRPr/>
              </a:p>
              <a:p>
                <a:pPr indent="0" lvl="0" marL="0" rtl="0" algn="ctr">
                  <a:spcBef>
                    <a:spcPts val="0"/>
                  </a:spcBef>
                  <a:spcAft>
                    <a:spcPts val="0"/>
                  </a:spcAft>
                  <a:buNone/>
                </a:pPr>
                <a:r>
                  <a:rPr lang="en-GB"/>
                  <a:t>tissue-specific</a:t>
                </a:r>
                <a:endParaRPr/>
              </a:p>
            </p:txBody>
          </p:sp>
          <p:sp>
            <p:nvSpPr>
              <p:cNvPr id="243" name="Google Shape;243;p31"/>
              <p:cNvSpPr txBox="1"/>
              <p:nvPr/>
            </p:nvSpPr>
            <p:spPr>
              <a:xfrm>
                <a:off x="3200107" y="1694950"/>
                <a:ext cx="13647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Homeodomain</a:t>
                </a:r>
                <a:endParaRPr/>
              </a:p>
              <a:p>
                <a:pPr indent="0" lvl="0" marL="0" rtl="0" algn="ctr">
                  <a:spcBef>
                    <a:spcPts val="0"/>
                  </a:spcBef>
                  <a:spcAft>
                    <a:spcPts val="0"/>
                  </a:spcAft>
                  <a:buNone/>
                </a:pPr>
                <a:r>
                  <a:rPr lang="en-GB"/>
                  <a:t>TFs tend to be tissue-specific (82%)</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Sequence-specificity</a:t>
            </a:r>
            <a:endParaRPr/>
          </a:p>
        </p:txBody>
      </p:sp>
      <p:sp>
        <p:nvSpPr>
          <p:cNvPr id="249" name="Google Shape;24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00"/>
              <a:t>E.g. The LexA bacterial TF </a:t>
            </a:r>
            <a:r>
              <a:rPr lang="en-GB" sz="1600"/>
              <a:t>recognizes the consensus sequence</a:t>
            </a:r>
            <a:endParaRPr sz="1600"/>
          </a:p>
          <a:p>
            <a:pPr indent="0" lvl="0" marL="0" rtl="0" algn="l">
              <a:spcBef>
                <a:spcPts val="1200"/>
              </a:spcBef>
              <a:spcAft>
                <a:spcPts val="0"/>
              </a:spcAft>
              <a:buNone/>
            </a:pPr>
            <a:r>
              <a:rPr lang="en-GB" sz="1600"/>
              <a:t>                                                                                              </a:t>
            </a:r>
            <a:r>
              <a:rPr lang="en-GB" sz="1600">
                <a:latin typeface="Roboto Mono"/>
                <a:ea typeface="Roboto Mono"/>
                <a:cs typeface="Roboto Mono"/>
                <a:sym typeface="Roboto Mono"/>
              </a:rPr>
              <a:t>5'-</a:t>
            </a:r>
            <a:r>
              <a:rPr lang="en-GB" sz="1600">
                <a:latin typeface="Roboto Mono"/>
                <a:ea typeface="Roboto Mono"/>
                <a:cs typeface="Roboto Mono"/>
                <a:sym typeface="Roboto Mono"/>
              </a:rPr>
              <a:t>GAACAnn</a:t>
            </a:r>
            <a:r>
              <a:rPr lang="en-GB" sz="1600">
                <a:latin typeface="Roboto Mono"/>
                <a:ea typeface="Roboto Mono"/>
                <a:cs typeface="Roboto Mono"/>
                <a:sym typeface="Roboto Mono"/>
              </a:rPr>
              <a:t>TGTTC-3'</a:t>
            </a:r>
            <a:endParaRPr sz="1600">
              <a:latin typeface="Roboto Mono"/>
              <a:ea typeface="Roboto Mono"/>
              <a:cs typeface="Roboto Mono"/>
              <a:sym typeface="Roboto Mono"/>
            </a:endParaRPr>
          </a:p>
          <a:p>
            <a:pPr indent="0" lvl="0" marL="0" rtl="0" algn="l">
              <a:spcBef>
                <a:spcPts val="1200"/>
              </a:spcBef>
              <a:spcAft>
                <a:spcPts val="0"/>
              </a:spcAft>
              <a:buNone/>
            </a:pPr>
            <a:r>
              <a:t/>
            </a:r>
            <a:endParaRPr sz="1400">
              <a:highlight>
                <a:srgbClr val="F8F9FA"/>
              </a:highlight>
              <a:latin typeface="Roboto Mono"/>
              <a:ea typeface="Roboto Mono"/>
              <a:cs typeface="Roboto Mono"/>
              <a:sym typeface="Roboto Mono"/>
            </a:endParaRPr>
          </a:p>
          <a:p>
            <a:pPr indent="0" lvl="0" marL="0" rtl="0" algn="l">
              <a:spcBef>
                <a:spcPts val="1100"/>
              </a:spcBef>
              <a:spcAft>
                <a:spcPts val="1200"/>
              </a:spcAft>
              <a:buNone/>
            </a:pPr>
            <a:r>
              <a:t/>
            </a:r>
            <a:endParaRPr/>
          </a:p>
        </p:txBody>
      </p:sp>
      <p:pic>
        <p:nvPicPr>
          <p:cNvPr id="250" name="Google Shape;250;p32"/>
          <p:cNvPicPr preferRelativeResize="0"/>
          <p:nvPr/>
        </p:nvPicPr>
        <p:blipFill>
          <a:blip r:embed="rId3">
            <a:alphaModFix/>
          </a:blip>
          <a:stretch>
            <a:fillRect/>
          </a:stretch>
        </p:blipFill>
        <p:spPr>
          <a:xfrm>
            <a:off x="1057775" y="2571750"/>
            <a:ext cx="7623500" cy="2107674"/>
          </a:xfrm>
          <a:prstGeom prst="rect">
            <a:avLst/>
          </a:prstGeom>
          <a:noFill/>
          <a:ln>
            <a:noFill/>
          </a:ln>
        </p:spPr>
      </p:pic>
      <p:sp>
        <p:nvSpPr>
          <p:cNvPr id="251" name="Google Shape;251;p32"/>
          <p:cNvSpPr txBox="1"/>
          <p:nvPr/>
        </p:nvSpPr>
        <p:spPr>
          <a:xfrm rot="-5400000">
            <a:off x="150125" y="3271075"/>
            <a:ext cx="141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-log2(p-value)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5"/>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Plan</a:t>
            </a:r>
            <a:endParaRPr/>
          </a:p>
        </p:txBody>
      </p:sp>
      <p:sp>
        <p:nvSpPr>
          <p:cNvPr id="65" name="Google Shape;65;p15"/>
          <p:cNvSpPr txBox="1"/>
          <p:nvPr>
            <p:ph idx="1" type="body"/>
          </p:nvPr>
        </p:nvSpPr>
        <p:spPr>
          <a:xfrm>
            <a:off x="464100" y="1301475"/>
            <a:ext cx="7582800" cy="28335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GB"/>
              <a:t>New packages to install (see slack)</a:t>
            </a:r>
            <a:endParaRPr/>
          </a:p>
          <a:p>
            <a:pPr indent="0" lvl="0" marL="0" rtl="0" algn="l">
              <a:spcBef>
                <a:spcPts val="1200"/>
              </a:spcBef>
              <a:spcAft>
                <a:spcPts val="0"/>
              </a:spcAft>
              <a:buNone/>
            </a:pPr>
            <a:r>
              <a:t/>
            </a:r>
            <a:endParaRPr/>
          </a:p>
          <a:p>
            <a:pPr indent="-334327" lvl="0" marL="457200" rtl="0" algn="l">
              <a:spcBef>
                <a:spcPts val="1200"/>
              </a:spcBef>
              <a:spcAft>
                <a:spcPts val="0"/>
              </a:spcAft>
              <a:buSzPct val="100000"/>
              <a:buChar char="●"/>
            </a:pPr>
            <a:r>
              <a:rPr lang="en-GB"/>
              <a:t>Debriefing on last week’s assignment</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GB"/>
              <a:t>Overview of transcription factors and their binding specificity</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GB"/>
              <a:t>DNA motifs and related analysis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3"/>
          <p:cNvPicPr preferRelativeResize="0"/>
          <p:nvPr/>
        </p:nvPicPr>
        <p:blipFill>
          <a:blip r:embed="rId3">
            <a:alphaModFix/>
          </a:blip>
          <a:stretch>
            <a:fillRect/>
          </a:stretch>
        </p:blipFill>
        <p:spPr>
          <a:xfrm>
            <a:off x="1044928" y="0"/>
            <a:ext cx="8084347" cy="5143501"/>
          </a:xfrm>
          <a:prstGeom prst="rect">
            <a:avLst/>
          </a:prstGeom>
          <a:noFill/>
          <a:ln>
            <a:noFill/>
          </a:ln>
        </p:spPr>
      </p:pic>
      <p:sp>
        <p:nvSpPr>
          <p:cNvPr id="257" name="Google Shape;257;p33"/>
          <p:cNvSpPr txBox="1"/>
          <p:nvPr/>
        </p:nvSpPr>
        <p:spPr>
          <a:xfrm>
            <a:off x="22275" y="4594900"/>
            <a:ext cx="1283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(Lambert et al.,</a:t>
            </a:r>
            <a:endParaRPr sz="1200">
              <a:solidFill>
                <a:srgbClr val="666666"/>
              </a:solidFill>
            </a:endParaRPr>
          </a:p>
          <a:p>
            <a:pPr indent="0" lvl="0" marL="0" rtl="0" algn="l">
              <a:spcBef>
                <a:spcPts val="0"/>
              </a:spcBef>
              <a:spcAft>
                <a:spcPts val="0"/>
              </a:spcAft>
              <a:buNone/>
            </a:pPr>
            <a:r>
              <a:rPr lang="en-GB" sz="1200">
                <a:solidFill>
                  <a:srgbClr val="666666"/>
                </a:solidFill>
              </a:rPr>
              <a:t>Cell 2018)</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4"/>
          <p:cNvSpPr txBox="1"/>
          <p:nvPr/>
        </p:nvSpPr>
        <p:spPr>
          <a:xfrm>
            <a:off x="174675" y="4747300"/>
            <a:ext cx="284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(Lambert et al., Cell 2018)</a:t>
            </a:r>
            <a:endParaRPr/>
          </a:p>
        </p:txBody>
      </p:sp>
      <p:pic>
        <p:nvPicPr>
          <p:cNvPr id="263" name="Google Shape;263;p34"/>
          <p:cNvPicPr preferRelativeResize="0"/>
          <p:nvPr/>
        </p:nvPicPr>
        <p:blipFill>
          <a:blip r:embed="rId3">
            <a:alphaModFix/>
          </a:blip>
          <a:stretch>
            <a:fillRect/>
          </a:stretch>
        </p:blipFill>
        <p:spPr>
          <a:xfrm>
            <a:off x="2892437" y="0"/>
            <a:ext cx="6251561" cy="5143500"/>
          </a:xfrm>
          <a:prstGeom prst="rect">
            <a:avLst/>
          </a:prstGeom>
          <a:noFill/>
          <a:ln>
            <a:noFill/>
          </a:ln>
        </p:spPr>
      </p:pic>
      <p:sp>
        <p:nvSpPr>
          <p:cNvPr id="264" name="Google Shape;264;p34"/>
          <p:cNvSpPr txBox="1"/>
          <p:nvPr/>
        </p:nvSpPr>
        <p:spPr>
          <a:xfrm>
            <a:off x="191225" y="130375"/>
            <a:ext cx="35289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t>An example of TF motif degeneracy:</a:t>
            </a:r>
            <a:endParaRPr b="1" sz="1700"/>
          </a:p>
          <a:p>
            <a:pPr indent="0" lvl="0" marL="0" rtl="0" algn="l">
              <a:spcBef>
                <a:spcPts val="0"/>
              </a:spcBef>
              <a:spcAft>
                <a:spcPts val="0"/>
              </a:spcAft>
              <a:buNone/>
            </a:pPr>
            <a:r>
              <a:rPr b="1" lang="en-GB" sz="1700"/>
              <a:t>Nuclear hormone receptors</a:t>
            </a:r>
            <a:endParaRPr b="1" sz="1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5"/>
          <p:cNvPicPr preferRelativeResize="0"/>
          <p:nvPr/>
        </p:nvPicPr>
        <p:blipFill>
          <a:blip r:embed="rId3">
            <a:alphaModFix/>
          </a:blip>
          <a:stretch>
            <a:fillRect/>
          </a:stretch>
        </p:blipFill>
        <p:spPr>
          <a:xfrm>
            <a:off x="3657600" y="0"/>
            <a:ext cx="5444379" cy="5143501"/>
          </a:xfrm>
          <a:prstGeom prst="rect">
            <a:avLst/>
          </a:prstGeom>
          <a:noFill/>
          <a:ln>
            <a:noFill/>
          </a:ln>
        </p:spPr>
      </p:pic>
      <p:sp>
        <p:nvSpPr>
          <p:cNvPr id="270" name="Google Shape;270;p35"/>
          <p:cNvSpPr txBox="1"/>
          <p:nvPr/>
        </p:nvSpPr>
        <p:spPr>
          <a:xfrm>
            <a:off x="188150" y="166650"/>
            <a:ext cx="32577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t>Variations in</a:t>
            </a:r>
            <a:endParaRPr b="1" sz="1500"/>
          </a:p>
          <a:p>
            <a:pPr indent="0" lvl="0" marL="0" rtl="0" algn="l">
              <a:spcBef>
                <a:spcPts val="0"/>
              </a:spcBef>
              <a:spcAft>
                <a:spcPts val="0"/>
              </a:spcAft>
              <a:buNone/>
            </a:pPr>
            <a:r>
              <a:rPr b="1" lang="en-GB" sz="1500"/>
              <a:t>DNA binding</a:t>
            </a:r>
            <a:endParaRPr b="1" sz="1500"/>
          </a:p>
          <a:p>
            <a:pPr indent="0" lvl="0" marL="0" rtl="0" algn="l">
              <a:spcBef>
                <a:spcPts val="0"/>
              </a:spcBef>
              <a:spcAft>
                <a:spcPts val="0"/>
              </a:spcAft>
              <a:buNone/>
            </a:pPr>
            <a:r>
              <a:rPr b="1" lang="en-GB" sz="1500"/>
              <a:t>specificity</a:t>
            </a:r>
            <a:endParaRPr b="1" sz="1500"/>
          </a:p>
        </p:txBody>
      </p:sp>
      <p:sp>
        <p:nvSpPr>
          <p:cNvPr id="271" name="Google Shape;271;p35"/>
          <p:cNvSpPr txBox="1"/>
          <p:nvPr/>
        </p:nvSpPr>
        <p:spPr>
          <a:xfrm>
            <a:off x="0" y="47244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999999"/>
                </a:solidFill>
              </a:rPr>
              <a:t>(</a:t>
            </a:r>
            <a:r>
              <a:rPr lang="en-GB" sz="1200">
                <a:solidFill>
                  <a:srgbClr val="999999"/>
                </a:solidFill>
              </a:rPr>
              <a:t>Siggers and Gordân, NAR 2014)</a:t>
            </a:r>
            <a:endParaRPr sz="1200">
              <a:solidFill>
                <a:srgbClr val="999999"/>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p36"/>
          <p:cNvPicPr preferRelativeResize="0"/>
          <p:nvPr/>
        </p:nvPicPr>
        <p:blipFill>
          <a:blip r:embed="rId3">
            <a:alphaModFix/>
          </a:blip>
          <a:stretch>
            <a:fillRect/>
          </a:stretch>
        </p:blipFill>
        <p:spPr>
          <a:xfrm>
            <a:off x="4383948" y="0"/>
            <a:ext cx="4760051" cy="5143499"/>
          </a:xfrm>
          <a:prstGeom prst="rect">
            <a:avLst/>
          </a:prstGeom>
          <a:noFill/>
          <a:ln>
            <a:noFill/>
          </a:ln>
        </p:spPr>
      </p:pic>
      <p:sp>
        <p:nvSpPr>
          <p:cNvPr id="277" name="Google Shape;277;p36"/>
          <p:cNvSpPr txBox="1"/>
          <p:nvPr>
            <p:ph type="title"/>
          </p:nvPr>
        </p:nvSpPr>
        <p:spPr>
          <a:xfrm>
            <a:off x="159300" y="140225"/>
            <a:ext cx="3979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Cooperative binding</a:t>
            </a:r>
            <a:endParaRPr/>
          </a:p>
        </p:txBody>
      </p:sp>
      <p:sp>
        <p:nvSpPr>
          <p:cNvPr id="278" name="Google Shape;278;p36"/>
          <p:cNvSpPr txBox="1"/>
          <p:nvPr/>
        </p:nvSpPr>
        <p:spPr>
          <a:xfrm>
            <a:off x="0" y="47244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999999"/>
                </a:solidFill>
              </a:rPr>
              <a:t>(Siggers and Gordân, NAR 2014)</a:t>
            </a:r>
            <a:endParaRPr sz="1200">
              <a:solidFill>
                <a:srgbClr val="999999"/>
              </a:solidFill>
            </a:endParaRPr>
          </a:p>
        </p:txBody>
      </p:sp>
      <p:sp>
        <p:nvSpPr>
          <p:cNvPr id="279" name="Google Shape;279;p36"/>
          <p:cNvSpPr txBox="1"/>
          <p:nvPr/>
        </p:nvSpPr>
        <p:spPr>
          <a:xfrm>
            <a:off x="618200" y="2263950"/>
            <a:ext cx="1811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Highly combinatorial</a:t>
            </a:r>
            <a:endParaRPr/>
          </a:p>
          <a:p>
            <a:pPr indent="0" lvl="0" marL="0" rtl="0" algn="l">
              <a:spcBef>
                <a:spcPts val="0"/>
              </a:spcBef>
              <a:spcAft>
                <a:spcPts val="0"/>
              </a:spcAft>
              <a:buNone/>
            </a:pPr>
            <a:r>
              <a:rPr lang="en-GB"/>
              <a:t>binding of TFs</a:t>
            </a:r>
            <a:endParaRPr/>
          </a:p>
        </p:txBody>
      </p:sp>
      <p:cxnSp>
        <p:nvCxnSpPr>
          <p:cNvPr id="280" name="Google Shape;280;p36"/>
          <p:cNvCxnSpPr>
            <a:endCxn id="279" idx="3"/>
          </p:cNvCxnSpPr>
          <p:nvPr/>
        </p:nvCxnSpPr>
        <p:spPr>
          <a:xfrm flipH="1">
            <a:off x="2429900" y="1171950"/>
            <a:ext cx="1935000" cy="1399800"/>
          </a:xfrm>
          <a:prstGeom prst="straightConnector1">
            <a:avLst/>
          </a:prstGeom>
          <a:noFill/>
          <a:ln cap="flat" cmpd="sng" w="9525">
            <a:solidFill>
              <a:schemeClr val="dk2"/>
            </a:solidFill>
            <a:prstDash val="solid"/>
            <a:round/>
            <a:headEnd len="med" w="med" type="none"/>
            <a:tailEnd len="med" w="med" type="triangle"/>
          </a:ln>
        </p:spPr>
      </p:cxnSp>
      <p:cxnSp>
        <p:nvCxnSpPr>
          <p:cNvPr id="281" name="Google Shape;281;p36"/>
          <p:cNvCxnSpPr>
            <a:endCxn id="279" idx="3"/>
          </p:cNvCxnSpPr>
          <p:nvPr/>
        </p:nvCxnSpPr>
        <p:spPr>
          <a:xfrm rot="10800000">
            <a:off x="2429900" y="2571750"/>
            <a:ext cx="1953900" cy="0"/>
          </a:xfrm>
          <a:prstGeom prst="straightConnector1">
            <a:avLst/>
          </a:prstGeom>
          <a:noFill/>
          <a:ln cap="flat" cmpd="sng" w="9525">
            <a:solidFill>
              <a:schemeClr val="dk2"/>
            </a:solidFill>
            <a:prstDash val="solid"/>
            <a:round/>
            <a:headEnd len="med" w="med" type="none"/>
            <a:tailEnd len="med" w="med" type="triangle"/>
          </a:ln>
        </p:spPr>
      </p:cxnSp>
      <p:cxnSp>
        <p:nvCxnSpPr>
          <p:cNvPr id="282" name="Google Shape;282;p36"/>
          <p:cNvCxnSpPr>
            <a:endCxn id="279" idx="3"/>
          </p:cNvCxnSpPr>
          <p:nvPr/>
        </p:nvCxnSpPr>
        <p:spPr>
          <a:xfrm rot="10800000">
            <a:off x="2429900" y="2571750"/>
            <a:ext cx="1929600" cy="1981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37"/>
          <p:cNvPicPr preferRelativeResize="0"/>
          <p:nvPr/>
        </p:nvPicPr>
        <p:blipFill>
          <a:blip r:embed="rId3">
            <a:alphaModFix/>
          </a:blip>
          <a:stretch>
            <a:fillRect/>
          </a:stretch>
        </p:blipFill>
        <p:spPr>
          <a:xfrm>
            <a:off x="4482125" y="237225"/>
            <a:ext cx="4457475" cy="4398050"/>
          </a:xfrm>
          <a:prstGeom prst="rect">
            <a:avLst/>
          </a:prstGeom>
          <a:noFill/>
          <a:ln>
            <a:noFill/>
          </a:ln>
        </p:spPr>
      </p:pic>
      <p:sp>
        <p:nvSpPr>
          <p:cNvPr id="288" name="Google Shape;288;p37"/>
          <p:cNvSpPr txBox="1"/>
          <p:nvPr/>
        </p:nvSpPr>
        <p:spPr>
          <a:xfrm>
            <a:off x="6478849" y="4762500"/>
            <a:ext cx="259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(Merino et al., </a:t>
            </a:r>
            <a:r>
              <a:rPr i="1" lang="en-GB" sz="1200">
                <a:solidFill>
                  <a:srgbClr val="666666"/>
                </a:solidFill>
              </a:rPr>
              <a:t>Structure</a:t>
            </a:r>
            <a:r>
              <a:rPr lang="en-GB" sz="1200">
                <a:solidFill>
                  <a:srgbClr val="666666"/>
                </a:solidFill>
              </a:rPr>
              <a:t> 2014)</a:t>
            </a:r>
            <a:endParaRPr/>
          </a:p>
        </p:txBody>
      </p:sp>
      <p:sp>
        <p:nvSpPr>
          <p:cNvPr id="289" name="Google Shape;289;p37"/>
          <p:cNvSpPr txBox="1"/>
          <p:nvPr>
            <p:ph type="title"/>
          </p:nvPr>
        </p:nvSpPr>
        <p:spPr>
          <a:xfrm>
            <a:off x="692700" y="2502425"/>
            <a:ext cx="2711400" cy="107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1620"/>
              <a:t>OCT4 (POU5f1) binding</a:t>
            </a:r>
            <a:endParaRPr sz="1620"/>
          </a:p>
          <a:p>
            <a:pPr indent="0" lvl="0" marL="0" rtl="0" algn="l">
              <a:spcBef>
                <a:spcPts val="0"/>
              </a:spcBef>
              <a:spcAft>
                <a:spcPts val="0"/>
              </a:spcAft>
              <a:buSzPts val="990"/>
              <a:buNone/>
            </a:pPr>
            <a:r>
              <a:rPr lang="en-GB" sz="1620"/>
              <a:t>upon differentiation</a:t>
            </a:r>
            <a:endParaRPr sz="1620"/>
          </a:p>
        </p:txBody>
      </p:sp>
      <p:sp>
        <p:nvSpPr>
          <p:cNvPr id="290" name="Google Shape;290;p37"/>
          <p:cNvSpPr txBox="1"/>
          <p:nvPr>
            <p:ph type="title"/>
          </p:nvPr>
        </p:nvSpPr>
        <p:spPr>
          <a:xfrm>
            <a:off x="159300" y="140225"/>
            <a:ext cx="3881400" cy="107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2220"/>
              <a:t>Two examples of</a:t>
            </a:r>
            <a:br>
              <a:rPr lang="en-GB" sz="2220"/>
            </a:br>
            <a:r>
              <a:rPr lang="en-GB" sz="2220"/>
              <a:t>Cooperative binding</a:t>
            </a:r>
            <a:endParaRPr sz="222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38"/>
          <p:cNvPicPr preferRelativeResize="0"/>
          <p:nvPr/>
        </p:nvPicPr>
        <p:blipFill>
          <a:blip r:embed="rId3">
            <a:alphaModFix/>
          </a:blip>
          <a:stretch>
            <a:fillRect/>
          </a:stretch>
        </p:blipFill>
        <p:spPr>
          <a:xfrm>
            <a:off x="216678" y="152400"/>
            <a:ext cx="4082654" cy="4838701"/>
          </a:xfrm>
          <a:prstGeom prst="rect">
            <a:avLst/>
          </a:prstGeom>
          <a:noFill/>
          <a:ln>
            <a:noFill/>
          </a:ln>
        </p:spPr>
      </p:pic>
      <p:sp>
        <p:nvSpPr>
          <p:cNvPr id="296" name="Google Shape;296;p38"/>
          <p:cNvSpPr txBox="1"/>
          <p:nvPr/>
        </p:nvSpPr>
        <p:spPr>
          <a:xfrm>
            <a:off x="141531" y="4469400"/>
            <a:ext cx="284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(Huang et al., 2012)</a:t>
            </a:r>
            <a:endParaRPr/>
          </a:p>
        </p:txBody>
      </p:sp>
      <p:pic>
        <p:nvPicPr>
          <p:cNvPr id="297" name="Google Shape;297;p38"/>
          <p:cNvPicPr preferRelativeResize="0"/>
          <p:nvPr/>
        </p:nvPicPr>
        <p:blipFill>
          <a:blip r:embed="rId4">
            <a:alphaModFix/>
          </a:blip>
          <a:stretch>
            <a:fillRect/>
          </a:stretch>
        </p:blipFill>
        <p:spPr>
          <a:xfrm>
            <a:off x="5914400" y="2209800"/>
            <a:ext cx="3077201" cy="1538600"/>
          </a:xfrm>
          <a:prstGeom prst="rect">
            <a:avLst/>
          </a:prstGeom>
          <a:noFill/>
          <a:ln>
            <a:noFill/>
          </a:ln>
        </p:spPr>
      </p:pic>
      <p:sp>
        <p:nvSpPr>
          <p:cNvPr id="298" name="Google Shape;298;p38"/>
          <p:cNvSpPr txBox="1"/>
          <p:nvPr>
            <p:ph type="title"/>
          </p:nvPr>
        </p:nvSpPr>
        <p:spPr>
          <a:xfrm>
            <a:off x="6102900" y="140225"/>
            <a:ext cx="2711400" cy="107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1620"/>
              <a:t>Clock-Bmal-Cry during</a:t>
            </a:r>
            <a:endParaRPr sz="1620"/>
          </a:p>
          <a:p>
            <a:pPr indent="0" lvl="0" marL="0" rtl="0" algn="l">
              <a:spcBef>
                <a:spcPts val="0"/>
              </a:spcBef>
              <a:spcAft>
                <a:spcPts val="0"/>
              </a:spcAft>
              <a:buSzPts val="990"/>
              <a:buNone/>
            </a:pPr>
            <a:r>
              <a:rPr lang="en-GB" sz="1620"/>
              <a:t>circadian rythm</a:t>
            </a:r>
            <a:endParaRPr sz="162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39"/>
          <p:cNvPicPr preferRelativeResize="0"/>
          <p:nvPr/>
        </p:nvPicPr>
        <p:blipFill rotWithShape="1">
          <a:blip r:embed="rId3">
            <a:alphaModFix/>
          </a:blip>
          <a:srcRect b="0" l="0" r="42426" t="0"/>
          <a:stretch/>
        </p:blipFill>
        <p:spPr>
          <a:xfrm>
            <a:off x="5181600" y="0"/>
            <a:ext cx="3805626" cy="4838701"/>
          </a:xfrm>
          <a:prstGeom prst="rect">
            <a:avLst/>
          </a:prstGeom>
          <a:noFill/>
          <a:ln>
            <a:noFill/>
          </a:ln>
        </p:spPr>
      </p:pic>
      <p:sp>
        <p:nvSpPr>
          <p:cNvPr id="304" name="Google Shape;304;p39"/>
          <p:cNvSpPr txBox="1"/>
          <p:nvPr/>
        </p:nvSpPr>
        <p:spPr>
          <a:xfrm>
            <a:off x="6478849" y="4838700"/>
            <a:ext cx="259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(Adapted from Ye et al., JBC 2011)</a:t>
            </a:r>
            <a:endParaRPr/>
          </a:p>
        </p:txBody>
      </p:sp>
      <p:pic>
        <p:nvPicPr>
          <p:cNvPr id="305" name="Google Shape;305;p39"/>
          <p:cNvPicPr preferRelativeResize="0"/>
          <p:nvPr/>
        </p:nvPicPr>
        <p:blipFill>
          <a:blip r:embed="rId4">
            <a:alphaModFix/>
          </a:blip>
          <a:stretch>
            <a:fillRect/>
          </a:stretch>
        </p:blipFill>
        <p:spPr>
          <a:xfrm>
            <a:off x="216678" y="152400"/>
            <a:ext cx="4082654" cy="4838701"/>
          </a:xfrm>
          <a:prstGeom prst="rect">
            <a:avLst/>
          </a:prstGeom>
          <a:noFill/>
          <a:ln>
            <a:noFill/>
          </a:ln>
        </p:spPr>
      </p:pic>
      <p:sp>
        <p:nvSpPr>
          <p:cNvPr id="306" name="Google Shape;306;p39"/>
          <p:cNvSpPr txBox="1"/>
          <p:nvPr/>
        </p:nvSpPr>
        <p:spPr>
          <a:xfrm>
            <a:off x="141531" y="4469400"/>
            <a:ext cx="284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666666"/>
                </a:solidFill>
              </a:rPr>
              <a:t>(Huang et al., 2012)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0"/>
          <p:cNvSpPr txBox="1"/>
          <p:nvPr>
            <p:ph type="title"/>
          </p:nvPr>
        </p:nvSpPr>
        <p:spPr>
          <a:xfrm>
            <a:off x="311700" y="216425"/>
            <a:ext cx="2402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Motif analysis</a:t>
            </a:r>
            <a:endParaRPr/>
          </a:p>
        </p:txBody>
      </p:sp>
      <p:sp>
        <p:nvSpPr>
          <p:cNvPr id="312" name="Google Shape;312;p40"/>
          <p:cNvSpPr txBox="1"/>
          <p:nvPr>
            <p:ph idx="1" type="body"/>
          </p:nvPr>
        </p:nvSpPr>
        <p:spPr>
          <a:xfrm>
            <a:off x="311700" y="858100"/>
            <a:ext cx="8520600" cy="4097400"/>
          </a:xfrm>
          <a:prstGeom prst="rect">
            <a:avLst/>
          </a:prstGeom>
        </p:spPr>
        <p:txBody>
          <a:bodyPr anchorCtr="0" anchor="t" bIns="91425" lIns="91425" spcFirstLastPara="1" rIns="91425" wrap="square" tIns="91425">
            <a:normAutofit fontScale="77500" lnSpcReduction="20000"/>
          </a:bodyPr>
          <a:lstStyle/>
          <a:p>
            <a:pPr indent="-317182" lvl="0" marL="457200" rtl="0" algn="l">
              <a:spcBef>
                <a:spcPts val="0"/>
              </a:spcBef>
              <a:spcAft>
                <a:spcPts val="0"/>
              </a:spcAft>
              <a:buClr>
                <a:schemeClr val="dk1"/>
              </a:buClr>
              <a:buSzPct val="100000"/>
              <a:buChar char="●"/>
            </a:pPr>
            <a:r>
              <a:rPr b="1" lang="en-GB">
                <a:solidFill>
                  <a:schemeClr val="dk1"/>
                </a:solidFill>
              </a:rPr>
              <a:t>Motif discovery</a:t>
            </a:r>
            <a:r>
              <a:rPr lang="en-GB">
                <a:solidFill>
                  <a:schemeClr val="dk1"/>
                </a:solidFill>
              </a:rPr>
              <a:t> aims at finding </a:t>
            </a:r>
            <a:r>
              <a:rPr b="1" lang="en-GB">
                <a:solidFill>
                  <a:schemeClr val="dk1"/>
                </a:solidFill>
              </a:rPr>
              <a:t>new</a:t>
            </a:r>
            <a:r>
              <a:rPr lang="en-GB">
                <a:solidFill>
                  <a:schemeClr val="dk1"/>
                </a:solidFill>
              </a:rPr>
              <a:t> motifs that are enriched in a set of sequences (e.g. peaks) versus a background</a:t>
            </a:r>
            <a:endParaRPr>
              <a:solidFill>
                <a:schemeClr val="dk1"/>
              </a:solidFill>
            </a:endParaRPr>
          </a:p>
          <a:p>
            <a:pPr indent="-297497" lvl="1" marL="914400" rtl="0" algn="l">
              <a:spcBef>
                <a:spcPts val="1000"/>
              </a:spcBef>
              <a:spcAft>
                <a:spcPts val="0"/>
              </a:spcAft>
              <a:buClr>
                <a:schemeClr val="dk1"/>
              </a:buClr>
              <a:buSzPct val="100000"/>
              <a:buChar char="○"/>
            </a:pPr>
            <a:r>
              <a:rPr lang="en-GB">
                <a:solidFill>
                  <a:schemeClr val="dk1"/>
                </a:solidFill>
              </a:rPr>
              <a:t>Example method: meme (Meme suite)</a:t>
            </a:r>
            <a:endParaRPr>
              <a:solidFill>
                <a:schemeClr val="dk1"/>
              </a:solidFill>
            </a:endParaRPr>
          </a:p>
          <a:p>
            <a:pPr indent="-297497" lvl="1" marL="914400" rtl="0" algn="l">
              <a:spcBef>
                <a:spcPts val="1000"/>
              </a:spcBef>
              <a:spcAft>
                <a:spcPts val="0"/>
              </a:spcAft>
              <a:buClr>
                <a:schemeClr val="dk1"/>
              </a:buClr>
              <a:buSzPct val="100000"/>
              <a:buChar char="○"/>
            </a:pPr>
            <a:r>
              <a:rPr lang="en-GB">
                <a:solidFill>
                  <a:schemeClr val="dk1"/>
                </a:solidFill>
              </a:rPr>
              <a:t>Bioconductor method: </a:t>
            </a:r>
            <a:r>
              <a:rPr lang="en-GB">
                <a:solidFill>
                  <a:schemeClr val="dk1"/>
                </a:solidFill>
                <a:latin typeface="Roboto Mono"/>
                <a:ea typeface="Roboto Mono"/>
                <a:cs typeface="Roboto Mono"/>
                <a:sym typeface="Roboto Mono"/>
              </a:rPr>
              <a:t>rGADEM</a:t>
            </a:r>
            <a:r>
              <a:rPr lang="en-GB">
                <a:solidFill>
                  <a:schemeClr val="dk1"/>
                </a:solidFill>
              </a:rPr>
              <a:t> package (see also the </a:t>
            </a:r>
            <a:r>
              <a:rPr lang="en-GB">
                <a:solidFill>
                  <a:schemeClr val="dk1"/>
                </a:solidFill>
                <a:latin typeface="Roboto Mono"/>
                <a:ea typeface="Roboto Mono"/>
                <a:cs typeface="Roboto Mono"/>
                <a:sym typeface="Roboto Mono"/>
              </a:rPr>
              <a:t>memes</a:t>
            </a:r>
            <a:r>
              <a:rPr lang="en-GB">
                <a:solidFill>
                  <a:schemeClr val="dk1"/>
                </a:solidFill>
              </a:rPr>
              <a:t> R package)</a:t>
            </a:r>
            <a:endParaRPr>
              <a:solidFill>
                <a:schemeClr val="dk1"/>
              </a:solidFill>
            </a:endParaRPr>
          </a:p>
          <a:p>
            <a:pPr indent="0" lvl="0" marL="914400" rtl="0" algn="l">
              <a:spcBef>
                <a:spcPts val="1000"/>
              </a:spcBef>
              <a:spcAft>
                <a:spcPts val="0"/>
              </a:spcAft>
              <a:buNone/>
            </a:pPr>
            <a:r>
              <a:t/>
            </a:r>
            <a:endParaRPr>
              <a:solidFill>
                <a:schemeClr val="dk1"/>
              </a:solidFill>
            </a:endParaRPr>
          </a:p>
          <a:p>
            <a:pPr indent="-317182" lvl="0" marL="457200" rtl="0" algn="l">
              <a:spcBef>
                <a:spcPts val="1000"/>
              </a:spcBef>
              <a:spcAft>
                <a:spcPts val="0"/>
              </a:spcAft>
              <a:buClr>
                <a:schemeClr val="dk1"/>
              </a:buClr>
              <a:buSzPct val="100000"/>
              <a:buChar char="●"/>
            </a:pPr>
            <a:r>
              <a:rPr b="1" lang="en-GB">
                <a:solidFill>
                  <a:schemeClr val="dk1"/>
                </a:solidFill>
              </a:rPr>
              <a:t>Motif enrichment</a:t>
            </a:r>
            <a:r>
              <a:rPr lang="en-GB">
                <a:solidFill>
                  <a:schemeClr val="dk1"/>
                </a:solidFill>
              </a:rPr>
              <a:t> analysis aims at finding </a:t>
            </a:r>
            <a:r>
              <a:rPr b="1" lang="en-GB">
                <a:solidFill>
                  <a:schemeClr val="dk1"/>
                </a:solidFill>
              </a:rPr>
              <a:t>known</a:t>
            </a:r>
            <a:r>
              <a:rPr lang="en-GB">
                <a:solidFill>
                  <a:schemeClr val="dk1"/>
                </a:solidFill>
              </a:rPr>
              <a:t> motifs that are enriched in a set of sequences (e.g. peaks) versus a background</a:t>
            </a:r>
            <a:endParaRPr>
              <a:solidFill>
                <a:schemeClr val="dk1"/>
              </a:solidFill>
            </a:endParaRPr>
          </a:p>
          <a:p>
            <a:pPr indent="-297497" lvl="1" marL="914400" rtl="0" algn="l">
              <a:spcBef>
                <a:spcPts val="1000"/>
              </a:spcBef>
              <a:spcAft>
                <a:spcPts val="0"/>
              </a:spcAft>
              <a:buClr>
                <a:schemeClr val="dk1"/>
              </a:buClr>
              <a:buSzPct val="100000"/>
              <a:buChar char="○"/>
            </a:pPr>
            <a:r>
              <a:rPr lang="en-GB" sz="1400">
                <a:solidFill>
                  <a:schemeClr val="dk1"/>
                </a:solidFill>
              </a:rPr>
              <a:t>Example method: </a:t>
            </a:r>
            <a:r>
              <a:rPr lang="en-GB">
                <a:solidFill>
                  <a:schemeClr val="dk1"/>
                </a:solidFill>
              </a:rPr>
              <a:t>AME</a:t>
            </a:r>
            <a:r>
              <a:rPr lang="en-GB" sz="1400">
                <a:solidFill>
                  <a:schemeClr val="dk1"/>
                </a:solidFill>
              </a:rPr>
              <a:t> (Meme suite)</a:t>
            </a:r>
            <a:endParaRPr sz="1400">
              <a:solidFill>
                <a:schemeClr val="dk1"/>
              </a:solidFill>
            </a:endParaRPr>
          </a:p>
          <a:p>
            <a:pPr indent="-297497" lvl="1" marL="914400" rtl="0" algn="l">
              <a:spcBef>
                <a:spcPts val="1000"/>
              </a:spcBef>
              <a:spcAft>
                <a:spcPts val="0"/>
              </a:spcAft>
              <a:buClr>
                <a:schemeClr val="dk1"/>
              </a:buClr>
              <a:buSzPct val="100000"/>
              <a:buChar char="○"/>
            </a:pPr>
            <a:r>
              <a:rPr lang="en-GB">
                <a:solidFill>
                  <a:schemeClr val="dk1"/>
                </a:solidFill>
              </a:rPr>
              <a:t>Bioconductor method: </a:t>
            </a:r>
            <a:r>
              <a:rPr lang="en-GB">
                <a:solidFill>
                  <a:schemeClr val="dk1"/>
                </a:solidFill>
                <a:latin typeface="Roboto Mono"/>
                <a:ea typeface="Roboto Mono"/>
                <a:cs typeface="Roboto Mono"/>
                <a:sym typeface="Roboto Mono"/>
              </a:rPr>
              <a:t>PWMEnrich</a:t>
            </a:r>
            <a:r>
              <a:rPr lang="en-GB">
                <a:solidFill>
                  <a:schemeClr val="dk1"/>
                </a:solidFill>
              </a:rPr>
              <a:t> package</a:t>
            </a:r>
            <a:endParaRPr>
              <a:solidFill>
                <a:schemeClr val="dk1"/>
              </a:solidFill>
            </a:endParaRPr>
          </a:p>
          <a:p>
            <a:pPr indent="0" lvl="0" marL="914400" rtl="0" algn="l">
              <a:spcBef>
                <a:spcPts val="1000"/>
              </a:spcBef>
              <a:spcAft>
                <a:spcPts val="0"/>
              </a:spcAft>
              <a:buNone/>
            </a:pPr>
            <a:r>
              <a:t/>
            </a:r>
            <a:endParaRPr>
              <a:solidFill>
                <a:schemeClr val="dk1"/>
              </a:solidFill>
            </a:endParaRPr>
          </a:p>
          <a:p>
            <a:pPr indent="-317182" lvl="0" marL="457200" rtl="0" algn="l">
              <a:spcBef>
                <a:spcPts val="1000"/>
              </a:spcBef>
              <a:spcAft>
                <a:spcPts val="0"/>
              </a:spcAft>
              <a:buClr>
                <a:schemeClr val="dk1"/>
              </a:buClr>
              <a:buSzPct val="100000"/>
              <a:buChar char="●"/>
            </a:pPr>
            <a:r>
              <a:rPr b="1" lang="en-GB">
                <a:solidFill>
                  <a:schemeClr val="dk1"/>
                </a:solidFill>
              </a:rPr>
              <a:t>Motif scanning</a:t>
            </a:r>
            <a:r>
              <a:rPr lang="en-GB">
                <a:solidFill>
                  <a:schemeClr val="dk1"/>
                </a:solidFill>
              </a:rPr>
              <a:t> aims at finding the </a:t>
            </a:r>
            <a:r>
              <a:rPr b="1" lang="en-GB">
                <a:solidFill>
                  <a:schemeClr val="dk1"/>
                </a:solidFill>
              </a:rPr>
              <a:t>occurrences of known</a:t>
            </a:r>
            <a:r>
              <a:rPr lang="en-GB">
                <a:solidFill>
                  <a:schemeClr val="dk1"/>
                </a:solidFill>
              </a:rPr>
              <a:t> motifs in a set of sequences (methodologically fairly simple – which method doesn’t matter much)</a:t>
            </a:r>
            <a:endParaRPr>
              <a:solidFill>
                <a:schemeClr val="dk1"/>
              </a:solidFill>
            </a:endParaRPr>
          </a:p>
          <a:p>
            <a:pPr indent="-297497" lvl="1" marL="914400" rtl="0" algn="l">
              <a:spcBef>
                <a:spcPts val="1000"/>
              </a:spcBef>
              <a:spcAft>
                <a:spcPts val="0"/>
              </a:spcAft>
              <a:buClr>
                <a:schemeClr val="dk1"/>
              </a:buClr>
              <a:buSzPct val="100000"/>
              <a:buChar char="○"/>
            </a:pPr>
            <a:r>
              <a:rPr lang="en-GB">
                <a:solidFill>
                  <a:schemeClr val="dk1"/>
                </a:solidFill>
              </a:rPr>
              <a:t>Example method: fimo (Meme suite)</a:t>
            </a:r>
            <a:endParaRPr>
              <a:solidFill>
                <a:schemeClr val="dk1"/>
              </a:solidFill>
            </a:endParaRPr>
          </a:p>
          <a:p>
            <a:pPr indent="-297497" lvl="1" marL="914400" rtl="0" algn="l">
              <a:spcBef>
                <a:spcPts val="1000"/>
              </a:spcBef>
              <a:spcAft>
                <a:spcPts val="1000"/>
              </a:spcAft>
              <a:buClr>
                <a:schemeClr val="dk1"/>
              </a:buClr>
              <a:buSzPct val="100000"/>
              <a:buChar char="○"/>
            </a:pPr>
            <a:r>
              <a:rPr lang="en-GB">
                <a:solidFill>
                  <a:schemeClr val="dk1"/>
                </a:solidFill>
              </a:rPr>
              <a:t>Bioconductor method: </a:t>
            </a:r>
            <a:r>
              <a:rPr lang="en-GB">
                <a:solidFill>
                  <a:schemeClr val="dk1"/>
                </a:solidFill>
                <a:latin typeface="Roboto Mono"/>
                <a:ea typeface="Roboto Mono"/>
                <a:cs typeface="Roboto Mono"/>
                <a:sym typeface="Roboto Mono"/>
              </a:rPr>
              <a:t>motifmatchr</a:t>
            </a:r>
            <a:r>
              <a:rPr lang="en-GB">
                <a:solidFill>
                  <a:schemeClr val="dk1"/>
                </a:solidFill>
              </a:rPr>
              <a:t> (see also </a:t>
            </a:r>
            <a:r>
              <a:rPr lang="en-GB">
                <a:solidFill>
                  <a:schemeClr val="dk1"/>
                </a:solidFill>
                <a:latin typeface="Roboto Mono"/>
                <a:ea typeface="Roboto Mono"/>
                <a:cs typeface="Roboto Mono"/>
                <a:sym typeface="Roboto Mono"/>
              </a:rPr>
              <a:t>TFBSTools</a:t>
            </a:r>
            <a:r>
              <a:rPr lang="en-GB">
                <a:solidFill>
                  <a:schemeClr val="dk1"/>
                </a:solidFill>
              </a:rPr>
              <a:t> package)</a:t>
            </a: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1"/>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Genetic variation at TF binding sites</a:t>
            </a:r>
            <a:endParaRPr/>
          </a:p>
        </p:txBody>
      </p:sp>
      <p:sp>
        <p:nvSpPr>
          <p:cNvPr id="318" name="Google Shape;318;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Genetic variation at TF binding sites can affect the binding of the protein, and hence impact development and health</a:t>
            </a:r>
            <a:endParaRPr/>
          </a:p>
          <a:p>
            <a:pPr indent="-342900" lvl="0" marL="457200" rtl="0" algn="l">
              <a:spcBef>
                <a:spcPts val="1000"/>
              </a:spcBef>
              <a:spcAft>
                <a:spcPts val="0"/>
              </a:spcAft>
              <a:buSzPts val="1800"/>
              <a:buChar char="●"/>
            </a:pPr>
            <a:r>
              <a:rPr lang="en-GB"/>
              <a:t>Nevertheless, while most coding sequences show evidence of </a:t>
            </a:r>
            <a:r>
              <a:rPr b="1" lang="en-GB"/>
              <a:t>evolutionary constraint</a:t>
            </a:r>
            <a:r>
              <a:rPr lang="en-GB"/>
              <a:t> (e.g. purifying selection), only a small fraction of TF binding sites (11.6% of footprints) show evidence of constraint – the vast majority appears to be evolving neutrally</a:t>
            </a:r>
            <a:endParaRPr/>
          </a:p>
          <a:p>
            <a:pPr indent="457200" lvl="0" marL="3657600" rtl="0" algn="l">
              <a:spcBef>
                <a:spcPts val="1200"/>
              </a:spcBef>
              <a:spcAft>
                <a:spcPts val="0"/>
              </a:spcAft>
              <a:buNone/>
            </a:pPr>
            <a:r>
              <a:rPr lang="en-GB">
                <a:solidFill>
                  <a:srgbClr val="B7B7B7"/>
                </a:solidFill>
              </a:rPr>
              <a:t>(</a:t>
            </a:r>
            <a:r>
              <a:rPr lang="en-GB">
                <a:solidFill>
                  <a:srgbClr val="B7B7B7"/>
                </a:solidFill>
              </a:rPr>
              <a:t>Vierstra et al., Nature 2020)</a:t>
            </a:r>
            <a:endParaRPr>
              <a:solidFill>
                <a:srgbClr val="B7B7B7"/>
              </a:solidFill>
            </a:endParaRPr>
          </a:p>
          <a:p>
            <a:pPr indent="0" lvl="0" marL="0" rtl="0" algn="l">
              <a:spcBef>
                <a:spcPts val="1200"/>
              </a:spcBef>
              <a:spcAft>
                <a:spcPts val="0"/>
              </a:spcAft>
              <a:buNone/>
            </a:pPr>
            <a:r>
              <a:t/>
            </a:r>
            <a:endParaRPr/>
          </a:p>
          <a:p>
            <a:pPr indent="-342900" lvl="0" marL="457200" rtl="0" algn="l">
              <a:spcBef>
                <a:spcPts val="1200"/>
              </a:spcBef>
              <a:spcAft>
                <a:spcPts val="1000"/>
              </a:spcAft>
              <a:buSzPts val="1800"/>
              <a:buChar char="●"/>
            </a:pPr>
            <a:r>
              <a:rPr lang="en-GB"/>
              <a:t>This suggests a degree of (at least partial) redundancy between regulatory elements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2"/>
          <p:cNvSpPr txBox="1"/>
          <p:nvPr>
            <p:ph type="title"/>
          </p:nvPr>
        </p:nvSpPr>
        <p:spPr>
          <a:xfrm>
            <a:off x="2355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Assignment</a:t>
            </a:r>
            <a:endParaRPr/>
          </a:p>
        </p:txBody>
      </p:sp>
      <p:sp>
        <p:nvSpPr>
          <p:cNvPr id="324" name="Google Shape;324;p42"/>
          <p:cNvSpPr txBox="1"/>
          <p:nvPr>
            <p:ph idx="1" type="body"/>
          </p:nvPr>
        </p:nvSpPr>
        <p:spPr>
          <a:xfrm>
            <a:off x="311700" y="1000075"/>
            <a:ext cx="8520600" cy="3735600"/>
          </a:xfrm>
          <a:prstGeom prst="rect">
            <a:avLst/>
          </a:prstGeom>
        </p:spPr>
        <p:txBody>
          <a:bodyPr anchorCtr="0" anchor="t" bIns="91425" lIns="91425" spcFirstLastPara="1" rIns="91425" wrap="square" tIns="91425">
            <a:normAutofit lnSpcReduction="20000"/>
          </a:bodyPr>
          <a:lstStyle/>
          <a:p>
            <a:pPr indent="-342900" lvl="0" marL="457200" rtl="0" algn="l">
              <a:spcBef>
                <a:spcPts val="1000"/>
              </a:spcBef>
              <a:spcAft>
                <a:spcPts val="0"/>
              </a:spcAft>
              <a:buClr>
                <a:schemeClr val="dk1"/>
              </a:buClr>
              <a:buSzPts val="1800"/>
              <a:buChar char="●"/>
            </a:pPr>
            <a:r>
              <a:rPr lang="en-GB">
                <a:solidFill>
                  <a:schemeClr val="dk1"/>
                </a:solidFill>
              </a:rPr>
              <a:t>Choose a transcription factor, e.g. CREB1, </a:t>
            </a:r>
            <a:r>
              <a:rPr lang="en-GB">
                <a:solidFill>
                  <a:schemeClr val="dk1"/>
                </a:solidFill>
              </a:rPr>
              <a:t>REST, </a:t>
            </a:r>
            <a:r>
              <a:rPr lang="en-GB">
                <a:solidFill>
                  <a:schemeClr val="dk1"/>
                </a:solidFill>
              </a:rPr>
              <a:t>GATA5, EGR1, GCR</a:t>
            </a:r>
            <a:br>
              <a:rPr lang="en-GB">
                <a:solidFill>
                  <a:schemeClr val="dk1"/>
                </a:solidFill>
              </a:rPr>
            </a:br>
            <a:r>
              <a:rPr lang="en-GB">
                <a:solidFill>
                  <a:srgbClr val="666666"/>
                </a:solidFill>
              </a:rPr>
              <a:t>(or any of your choice that has a motif and available ChIPseq data)</a:t>
            </a:r>
            <a:endParaRPr>
              <a:solidFill>
                <a:srgbClr val="666666"/>
              </a:solidFill>
            </a:endParaRPr>
          </a:p>
          <a:p>
            <a:pPr indent="-342900" lvl="0" marL="457200" rtl="0" algn="l">
              <a:spcBef>
                <a:spcPts val="1200"/>
              </a:spcBef>
              <a:spcAft>
                <a:spcPts val="0"/>
              </a:spcAft>
              <a:buClr>
                <a:schemeClr val="dk1"/>
              </a:buClr>
              <a:buSzPts val="1800"/>
              <a:buChar char="●"/>
            </a:pPr>
            <a:r>
              <a:rPr lang="en-GB">
                <a:solidFill>
                  <a:schemeClr val="dk1"/>
                </a:solidFill>
              </a:rPr>
              <a:t>Download the (e.g. Mouse) peaks for that factor (whatever cell type)</a:t>
            </a:r>
            <a:endParaRPr>
              <a:solidFill>
                <a:schemeClr val="dk1"/>
              </a:solidFill>
            </a:endParaRPr>
          </a:p>
          <a:p>
            <a:pPr indent="-342900" lvl="0" marL="457200" rtl="0" algn="l">
              <a:spcBef>
                <a:spcPts val="1000"/>
              </a:spcBef>
              <a:spcAft>
                <a:spcPts val="0"/>
              </a:spcAft>
              <a:buClr>
                <a:schemeClr val="dk1"/>
              </a:buClr>
              <a:buSzPts val="1800"/>
              <a:buChar char="●"/>
            </a:pPr>
            <a:r>
              <a:rPr lang="en-GB">
                <a:solidFill>
                  <a:schemeClr val="dk1"/>
                </a:solidFill>
              </a:rPr>
              <a:t>Identify the instances of the factor’s motif</a:t>
            </a:r>
            <a:endParaRPr>
              <a:solidFill>
                <a:schemeClr val="dk1"/>
              </a:solidFill>
            </a:endParaRPr>
          </a:p>
          <a:p>
            <a:pPr indent="-342900" lvl="0" marL="457200" rtl="0" algn="l">
              <a:spcBef>
                <a:spcPts val="1000"/>
              </a:spcBef>
              <a:spcAft>
                <a:spcPts val="0"/>
              </a:spcAft>
              <a:buClr>
                <a:schemeClr val="dk1"/>
              </a:buClr>
              <a:buSzPts val="1800"/>
              <a:buChar char="●"/>
            </a:pPr>
            <a:r>
              <a:rPr lang="en-GB">
                <a:solidFill>
                  <a:schemeClr val="dk1"/>
                </a:solidFill>
              </a:rPr>
              <a:t>Answer the following questions:</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Of all the peaks, what proportion contains a motif for the factor?</a:t>
            </a:r>
            <a:endParaRPr>
              <a:solidFill>
                <a:schemeClr val="dk1"/>
              </a:solidFill>
            </a:endParaRPr>
          </a:p>
          <a:p>
            <a:pPr indent="-317500" lvl="2" marL="1371600" rtl="0" algn="l">
              <a:spcBef>
                <a:spcPts val="0"/>
              </a:spcBef>
              <a:spcAft>
                <a:spcPts val="0"/>
              </a:spcAft>
              <a:buClr>
                <a:srgbClr val="999999"/>
              </a:buClr>
              <a:buSzPts val="1400"/>
              <a:buChar char="■"/>
            </a:pPr>
            <a:r>
              <a:rPr lang="en-GB">
                <a:solidFill>
                  <a:srgbClr val="999999"/>
                </a:solidFill>
              </a:rPr>
              <a:t>Expected form of an answer: of the XX peaks, XX (XX%) contain a motif</a:t>
            </a:r>
            <a:endParaRPr>
              <a:solidFill>
                <a:srgbClr val="999999"/>
              </a:solidFill>
            </a:endParaRPr>
          </a:p>
          <a:p>
            <a:pPr indent="-317500" lvl="1" marL="914400" rtl="0" algn="l">
              <a:spcBef>
                <a:spcPts val="0"/>
              </a:spcBef>
              <a:spcAft>
                <a:spcPts val="0"/>
              </a:spcAft>
              <a:buClr>
                <a:schemeClr val="dk1"/>
              </a:buClr>
              <a:buSzPts val="1400"/>
              <a:buChar char="○"/>
            </a:pPr>
            <a:r>
              <a:rPr lang="en-GB">
                <a:solidFill>
                  <a:schemeClr val="dk1"/>
                </a:solidFill>
              </a:rPr>
              <a:t>Of all instances of that motif in the genome (or in one </a:t>
            </a:r>
            <a:r>
              <a:rPr lang="en-GB">
                <a:solidFill>
                  <a:schemeClr val="dk1"/>
                </a:solidFill>
              </a:rPr>
              <a:t>chromosome</a:t>
            </a:r>
            <a:r>
              <a:rPr lang="en-GB">
                <a:solidFill>
                  <a:schemeClr val="dk1"/>
                </a:solidFill>
              </a:rPr>
              <a:t>), what proportion is bound by the factor (i.e. has a peak)?</a:t>
            </a:r>
            <a:endParaRPr>
              <a:solidFill>
                <a:schemeClr val="dk1"/>
              </a:solidFill>
            </a:endParaRPr>
          </a:p>
          <a:p>
            <a:pPr indent="-317500" lvl="2" marL="1371600" rtl="0" algn="l">
              <a:spcBef>
                <a:spcPts val="0"/>
              </a:spcBef>
              <a:spcAft>
                <a:spcPts val="0"/>
              </a:spcAft>
              <a:buClr>
                <a:srgbClr val="999999"/>
              </a:buClr>
              <a:buSzPts val="1400"/>
              <a:buChar char="■"/>
            </a:pPr>
            <a:r>
              <a:rPr lang="en-GB">
                <a:solidFill>
                  <a:srgbClr val="999999"/>
                </a:solidFill>
              </a:rPr>
              <a:t>Expected form of an answer: of the XX motif instances, XX (XX%) overlap a peak</a:t>
            </a:r>
            <a:endParaRPr>
              <a:solidFill>
                <a:srgbClr val="999999"/>
              </a:solidFill>
            </a:endParaRPr>
          </a:p>
          <a:p>
            <a:pPr indent="0" lvl="0" marL="457200" rtl="0" algn="l">
              <a:spcBef>
                <a:spcPts val="1200"/>
              </a:spcBef>
              <a:spcAft>
                <a:spcPts val="0"/>
              </a:spcAft>
              <a:buNone/>
            </a:pPr>
            <a:r>
              <a:t/>
            </a:r>
            <a:endParaRPr>
              <a:solidFill>
                <a:srgbClr val="999999"/>
              </a:solidFill>
            </a:endParaRPr>
          </a:p>
          <a:p>
            <a:pPr indent="0" lvl="0" marL="457200" rtl="0" algn="l">
              <a:spcBef>
                <a:spcPts val="1200"/>
              </a:spcBef>
              <a:spcAft>
                <a:spcPts val="1200"/>
              </a:spcAft>
              <a:buNone/>
            </a:pPr>
            <a:r>
              <a:rPr lang="en-GB">
                <a:solidFill>
                  <a:srgbClr val="666666"/>
                </a:solidFill>
              </a:rPr>
              <a:t>Don’t forget to </a:t>
            </a:r>
            <a:r>
              <a:rPr i="1" lang="en-GB">
                <a:solidFill>
                  <a:srgbClr val="666666"/>
                </a:solidFill>
              </a:rPr>
              <a:t>render </a:t>
            </a:r>
            <a:r>
              <a:rPr lang="en-GB">
                <a:solidFill>
                  <a:srgbClr val="666666"/>
                </a:solidFill>
              </a:rPr>
              <a:t>your markdown and push it as </a:t>
            </a:r>
            <a:r>
              <a:rPr lang="en-GB">
                <a:solidFill>
                  <a:srgbClr val="0000FF"/>
                </a:solidFill>
                <a:latin typeface="Roboto Mono"/>
                <a:ea typeface="Roboto Mono"/>
                <a:cs typeface="Roboto Mono"/>
                <a:sym typeface="Roboto Mono"/>
              </a:rPr>
              <a:t>assignment.html</a:t>
            </a:r>
            <a:r>
              <a:rPr lang="en-GB"/>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159300" y="140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800">
                <a:solidFill>
                  <a:srgbClr val="000000"/>
                </a:solidFill>
              </a:rPr>
              <a:t>Debriefing on the assignments</a:t>
            </a:r>
            <a:endParaRPr sz="2800">
              <a:solidFill>
                <a:srgbClr val="000000"/>
              </a:solidFill>
            </a:endParaRPr>
          </a:p>
        </p:txBody>
      </p:sp>
      <p:sp>
        <p:nvSpPr>
          <p:cNvPr id="71" name="Google Shape;71;p16"/>
          <p:cNvSpPr txBox="1"/>
          <p:nvPr/>
        </p:nvSpPr>
        <p:spPr>
          <a:xfrm>
            <a:off x="304200" y="623125"/>
            <a:ext cx="8461200" cy="3747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GB"/>
              <a:t>Using references for upset plot</a:t>
            </a:r>
            <a:endParaRPr/>
          </a:p>
          <a:p>
            <a:pPr indent="0" lvl="0" marL="0" rtl="0" algn="l">
              <a:lnSpc>
                <a:spcPct val="115000"/>
              </a:lnSpc>
              <a:spcBef>
                <a:spcPts val="1200"/>
              </a:spcBef>
              <a:spcAft>
                <a:spcPts val="1200"/>
              </a:spcAft>
              <a:buNone/>
            </a:pPr>
            <a:r>
              <a:t/>
            </a:r>
            <a:endParaRPr/>
          </a:p>
        </p:txBody>
      </p:sp>
      <p:pic>
        <p:nvPicPr>
          <p:cNvPr id="72" name="Google Shape;72;p16"/>
          <p:cNvPicPr preferRelativeResize="0"/>
          <p:nvPr/>
        </p:nvPicPr>
        <p:blipFill>
          <a:blip r:embed="rId3">
            <a:alphaModFix/>
          </a:blip>
          <a:stretch>
            <a:fillRect/>
          </a:stretch>
        </p:blipFill>
        <p:spPr>
          <a:xfrm>
            <a:off x="457950" y="2059975"/>
            <a:ext cx="4903700" cy="2998625"/>
          </a:xfrm>
          <a:prstGeom prst="rect">
            <a:avLst/>
          </a:prstGeom>
          <a:noFill/>
          <a:ln>
            <a:noFill/>
          </a:ln>
        </p:spPr>
      </p:pic>
      <p:pic>
        <p:nvPicPr>
          <p:cNvPr id="73" name="Google Shape;73;p16"/>
          <p:cNvPicPr preferRelativeResize="0"/>
          <p:nvPr/>
        </p:nvPicPr>
        <p:blipFill rotWithShape="1">
          <a:blip r:embed="rId4">
            <a:alphaModFix/>
          </a:blip>
          <a:srcRect b="0" l="0" r="0" t="4634"/>
          <a:stretch/>
        </p:blipFill>
        <p:spPr>
          <a:xfrm>
            <a:off x="397900" y="975950"/>
            <a:ext cx="7550176" cy="1031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nvSpPr>
        <p:spPr>
          <a:xfrm>
            <a:off x="159300" y="140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800">
                <a:solidFill>
                  <a:srgbClr val="000000"/>
                </a:solidFill>
              </a:rPr>
              <a:t>Debriefing on the assignments</a:t>
            </a:r>
            <a:endParaRPr sz="2800">
              <a:solidFill>
                <a:srgbClr val="000000"/>
              </a:solidFill>
            </a:endParaRPr>
          </a:p>
        </p:txBody>
      </p:sp>
      <p:sp>
        <p:nvSpPr>
          <p:cNvPr id="79" name="Google Shape;79;p17"/>
          <p:cNvSpPr txBox="1"/>
          <p:nvPr/>
        </p:nvSpPr>
        <p:spPr>
          <a:xfrm>
            <a:off x="304200" y="623125"/>
            <a:ext cx="8461200" cy="3747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GB"/>
              <a:t>Using references for upset plot</a:t>
            </a:r>
            <a:endParaRPr/>
          </a:p>
          <a:p>
            <a:pPr indent="0" lvl="0" marL="0" rtl="0" algn="l">
              <a:lnSpc>
                <a:spcPct val="115000"/>
              </a:lnSpc>
              <a:spcBef>
                <a:spcPts val="1200"/>
              </a:spcBef>
              <a:spcAft>
                <a:spcPts val="1200"/>
              </a:spcAft>
              <a:buNone/>
            </a:pPr>
            <a:r>
              <a:t/>
            </a:r>
            <a:endParaRPr/>
          </a:p>
        </p:txBody>
      </p:sp>
      <p:pic>
        <p:nvPicPr>
          <p:cNvPr id="80" name="Google Shape;80;p17"/>
          <p:cNvPicPr preferRelativeResize="0"/>
          <p:nvPr/>
        </p:nvPicPr>
        <p:blipFill>
          <a:blip r:embed="rId3">
            <a:alphaModFix/>
          </a:blip>
          <a:stretch>
            <a:fillRect/>
          </a:stretch>
        </p:blipFill>
        <p:spPr>
          <a:xfrm>
            <a:off x="405375" y="950412"/>
            <a:ext cx="6403800" cy="1035376"/>
          </a:xfrm>
          <a:prstGeom prst="rect">
            <a:avLst/>
          </a:prstGeom>
          <a:noFill/>
          <a:ln>
            <a:noFill/>
          </a:ln>
        </p:spPr>
      </p:pic>
      <p:pic>
        <p:nvPicPr>
          <p:cNvPr id="81" name="Google Shape;81;p17"/>
          <p:cNvPicPr preferRelativeResize="0"/>
          <p:nvPr/>
        </p:nvPicPr>
        <p:blipFill>
          <a:blip r:embed="rId4">
            <a:alphaModFix/>
          </a:blip>
          <a:stretch>
            <a:fillRect/>
          </a:stretch>
        </p:blipFill>
        <p:spPr>
          <a:xfrm>
            <a:off x="405375" y="1915200"/>
            <a:ext cx="4765723" cy="3007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nvSpPr>
        <p:spPr>
          <a:xfrm>
            <a:off x="159300" y="140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800">
                <a:solidFill>
                  <a:srgbClr val="000000"/>
                </a:solidFill>
              </a:rPr>
              <a:t>Debriefing on the assignments</a:t>
            </a:r>
            <a:endParaRPr sz="2800">
              <a:solidFill>
                <a:srgbClr val="000000"/>
              </a:solidFill>
            </a:endParaRPr>
          </a:p>
        </p:txBody>
      </p:sp>
      <p:sp>
        <p:nvSpPr>
          <p:cNvPr id="87" name="Google Shape;87;p18"/>
          <p:cNvSpPr txBox="1"/>
          <p:nvPr/>
        </p:nvSpPr>
        <p:spPr>
          <a:xfrm>
            <a:off x="304200" y="623125"/>
            <a:ext cx="8461200" cy="3747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GB"/>
              <a:t>Using references for upset plot</a:t>
            </a:r>
            <a:endParaRPr/>
          </a:p>
          <a:p>
            <a:pPr indent="0" lvl="0" marL="0" rtl="0" algn="l">
              <a:lnSpc>
                <a:spcPct val="115000"/>
              </a:lnSpc>
              <a:spcBef>
                <a:spcPts val="1200"/>
              </a:spcBef>
              <a:spcAft>
                <a:spcPts val="1200"/>
              </a:spcAft>
              <a:buNone/>
            </a:pPr>
            <a:r>
              <a:t/>
            </a:r>
            <a:endParaRPr/>
          </a:p>
        </p:txBody>
      </p:sp>
      <p:pic>
        <p:nvPicPr>
          <p:cNvPr id="88" name="Google Shape;88;p18"/>
          <p:cNvPicPr preferRelativeResize="0"/>
          <p:nvPr/>
        </p:nvPicPr>
        <p:blipFill>
          <a:blip r:embed="rId3">
            <a:alphaModFix/>
          </a:blip>
          <a:stretch>
            <a:fillRect/>
          </a:stretch>
        </p:blipFill>
        <p:spPr>
          <a:xfrm>
            <a:off x="405375" y="950412"/>
            <a:ext cx="6403800" cy="1035376"/>
          </a:xfrm>
          <a:prstGeom prst="rect">
            <a:avLst/>
          </a:prstGeom>
          <a:noFill/>
          <a:ln>
            <a:noFill/>
          </a:ln>
        </p:spPr>
      </p:pic>
      <p:pic>
        <p:nvPicPr>
          <p:cNvPr id="89" name="Google Shape;89;p18"/>
          <p:cNvPicPr preferRelativeResize="0"/>
          <p:nvPr/>
        </p:nvPicPr>
        <p:blipFill>
          <a:blip r:embed="rId4">
            <a:alphaModFix/>
          </a:blip>
          <a:stretch>
            <a:fillRect/>
          </a:stretch>
        </p:blipFill>
        <p:spPr>
          <a:xfrm>
            <a:off x="405375" y="1915200"/>
            <a:ext cx="4765723" cy="3007400"/>
          </a:xfrm>
          <a:prstGeom prst="rect">
            <a:avLst/>
          </a:prstGeom>
          <a:noFill/>
          <a:ln>
            <a:noFill/>
          </a:ln>
        </p:spPr>
      </p:pic>
      <p:sp>
        <p:nvSpPr>
          <p:cNvPr id="90" name="Google Shape;90;p18"/>
          <p:cNvSpPr txBox="1"/>
          <p:nvPr/>
        </p:nvSpPr>
        <p:spPr>
          <a:xfrm>
            <a:off x="5277050" y="2571750"/>
            <a:ext cx="12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=87+1119</a:t>
            </a:r>
            <a:endParaRPr/>
          </a:p>
        </p:txBody>
      </p:sp>
      <p:sp>
        <p:nvSpPr>
          <p:cNvPr id="91" name="Google Shape;91;p18"/>
          <p:cNvSpPr/>
          <p:nvPr/>
        </p:nvSpPr>
        <p:spPr>
          <a:xfrm>
            <a:off x="4196650" y="2852800"/>
            <a:ext cx="533100" cy="247800"/>
          </a:xfrm>
          <a:prstGeom prst="ellipse">
            <a:avLst/>
          </a:prstGeom>
          <a:noFill/>
          <a:ln cap="flat" cmpd="sng" w="3810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8"/>
          <p:cNvSpPr/>
          <p:nvPr/>
        </p:nvSpPr>
        <p:spPr>
          <a:xfrm>
            <a:off x="3663550" y="3785950"/>
            <a:ext cx="533100" cy="247800"/>
          </a:xfrm>
          <a:prstGeom prst="ellipse">
            <a:avLst/>
          </a:prstGeom>
          <a:noFill/>
          <a:ln cap="flat" cmpd="sng" w="3810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p18"/>
          <p:cNvPicPr preferRelativeResize="0"/>
          <p:nvPr/>
        </p:nvPicPr>
        <p:blipFill>
          <a:blip r:embed="rId5">
            <a:alphaModFix/>
          </a:blip>
          <a:stretch>
            <a:fillRect/>
          </a:stretch>
        </p:blipFill>
        <p:spPr>
          <a:xfrm>
            <a:off x="5171094" y="2138875"/>
            <a:ext cx="3545130" cy="43288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nvSpPr>
        <p:spPr>
          <a:xfrm>
            <a:off x="159300" y="140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800">
                <a:solidFill>
                  <a:srgbClr val="000000"/>
                </a:solidFill>
              </a:rPr>
              <a:t>Debriefing on the assignments</a:t>
            </a:r>
            <a:endParaRPr sz="2800">
              <a:solidFill>
                <a:srgbClr val="000000"/>
              </a:solidFill>
            </a:endParaRPr>
          </a:p>
        </p:txBody>
      </p:sp>
      <p:sp>
        <p:nvSpPr>
          <p:cNvPr id="99" name="Google Shape;99;p19"/>
          <p:cNvSpPr txBox="1"/>
          <p:nvPr/>
        </p:nvSpPr>
        <p:spPr>
          <a:xfrm>
            <a:off x="304200" y="623125"/>
            <a:ext cx="8461200" cy="3747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GB"/>
              <a:t>Using references for upset plot</a:t>
            </a:r>
            <a:endParaRPr/>
          </a:p>
          <a:p>
            <a:pPr indent="0" lvl="0" marL="0" rtl="0" algn="l">
              <a:lnSpc>
                <a:spcPct val="115000"/>
              </a:lnSpc>
              <a:spcBef>
                <a:spcPts val="1200"/>
              </a:spcBef>
              <a:spcAft>
                <a:spcPts val="1200"/>
              </a:spcAft>
              <a:buNone/>
            </a:pPr>
            <a:r>
              <a:t/>
            </a:r>
            <a:endParaRPr/>
          </a:p>
        </p:txBody>
      </p:sp>
      <p:pic>
        <p:nvPicPr>
          <p:cNvPr id="100" name="Google Shape;100;p19"/>
          <p:cNvPicPr preferRelativeResize="0"/>
          <p:nvPr/>
        </p:nvPicPr>
        <p:blipFill>
          <a:blip r:embed="rId3">
            <a:alphaModFix/>
          </a:blip>
          <a:stretch>
            <a:fillRect/>
          </a:stretch>
        </p:blipFill>
        <p:spPr>
          <a:xfrm>
            <a:off x="405375" y="950412"/>
            <a:ext cx="6403800" cy="1035376"/>
          </a:xfrm>
          <a:prstGeom prst="rect">
            <a:avLst/>
          </a:prstGeom>
          <a:noFill/>
          <a:ln>
            <a:noFill/>
          </a:ln>
        </p:spPr>
      </p:pic>
      <p:pic>
        <p:nvPicPr>
          <p:cNvPr id="101" name="Google Shape;101;p19"/>
          <p:cNvPicPr preferRelativeResize="0"/>
          <p:nvPr/>
        </p:nvPicPr>
        <p:blipFill>
          <a:blip r:embed="rId4">
            <a:alphaModFix/>
          </a:blip>
          <a:stretch>
            <a:fillRect/>
          </a:stretch>
        </p:blipFill>
        <p:spPr>
          <a:xfrm>
            <a:off x="405375" y="1915200"/>
            <a:ext cx="4765723" cy="3007400"/>
          </a:xfrm>
          <a:prstGeom prst="rect">
            <a:avLst/>
          </a:prstGeom>
          <a:noFill/>
          <a:ln>
            <a:noFill/>
          </a:ln>
        </p:spPr>
      </p:pic>
      <p:sp>
        <p:nvSpPr>
          <p:cNvPr id="102" name="Google Shape;102;p19"/>
          <p:cNvSpPr txBox="1"/>
          <p:nvPr/>
        </p:nvSpPr>
        <p:spPr>
          <a:xfrm>
            <a:off x="5277050" y="2571750"/>
            <a:ext cx="12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=1916+1119</a:t>
            </a:r>
            <a:endParaRPr/>
          </a:p>
        </p:txBody>
      </p:sp>
      <p:sp>
        <p:nvSpPr>
          <p:cNvPr id="103" name="Google Shape;103;p19"/>
          <p:cNvSpPr/>
          <p:nvPr/>
        </p:nvSpPr>
        <p:spPr>
          <a:xfrm>
            <a:off x="4196650" y="2852800"/>
            <a:ext cx="533100" cy="247800"/>
          </a:xfrm>
          <a:prstGeom prst="ellipse">
            <a:avLst/>
          </a:prstGeom>
          <a:noFill/>
          <a:ln cap="flat" cmpd="sng" w="3810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a:off x="3093000" y="2110750"/>
            <a:ext cx="533100" cy="247800"/>
          </a:xfrm>
          <a:prstGeom prst="ellipse">
            <a:avLst/>
          </a:prstGeom>
          <a:noFill/>
          <a:ln cap="flat" cmpd="sng" w="3810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 name="Google Shape;105;p19"/>
          <p:cNvPicPr preferRelativeResize="0"/>
          <p:nvPr/>
        </p:nvPicPr>
        <p:blipFill>
          <a:blip r:embed="rId5">
            <a:alphaModFix/>
          </a:blip>
          <a:stretch>
            <a:fillRect/>
          </a:stretch>
        </p:blipFill>
        <p:spPr>
          <a:xfrm>
            <a:off x="5171102" y="2171550"/>
            <a:ext cx="3590298" cy="400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Debriefing on the assignments</a:t>
            </a:r>
            <a:endParaRPr/>
          </a:p>
          <a:p>
            <a:pPr indent="0" lvl="0" marL="0" rtl="0" algn="l">
              <a:spcBef>
                <a:spcPts val="0"/>
              </a:spcBef>
              <a:spcAft>
                <a:spcPts val="0"/>
              </a:spcAft>
              <a:buNone/>
            </a:pPr>
            <a:r>
              <a:t/>
            </a:r>
            <a:endParaRPr/>
          </a:p>
        </p:txBody>
      </p:sp>
      <p:sp>
        <p:nvSpPr>
          <p:cNvPr id="111" name="Google Shape;11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When no reference is specified, one is created automatically by merging and </a:t>
            </a:r>
            <a:r>
              <a:rPr i="1" lang="en-GB"/>
              <a:t>reducing</a:t>
            </a:r>
            <a:r>
              <a:rPr lang="en-GB"/>
              <a:t> the regions (unless otherwise specified in the arguments):</a:t>
            </a:r>
            <a:endParaRPr/>
          </a:p>
        </p:txBody>
      </p:sp>
      <p:grpSp>
        <p:nvGrpSpPr>
          <p:cNvPr id="112" name="Google Shape;112;p20"/>
          <p:cNvGrpSpPr/>
          <p:nvPr/>
        </p:nvGrpSpPr>
        <p:grpSpPr>
          <a:xfrm>
            <a:off x="2074486" y="2494455"/>
            <a:ext cx="3267806" cy="978900"/>
            <a:chOff x="5232564" y="3464900"/>
            <a:chExt cx="3267806" cy="978900"/>
          </a:xfrm>
        </p:grpSpPr>
        <p:sp>
          <p:nvSpPr>
            <p:cNvPr id="113" name="Google Shape;113;p20"/>
            <p:cNvSpPr/>
            <p:nvPr/>
          </p:nvSpPr>
          <p:spPr>
            <a:xfrm>
              <a:off x="6739125" y="3530900"/>
              <a:ext cx="629700" cy="2682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0"/>
            <p:cNvSpPr/>
            <p:nvPr/>
          </p:nvSpPr>
          <p:spPr>
            <a:xfrm>
              <a:off x="7009070" y="4145875"/>
              <a:ext cx="1491300" cy="268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0"/>
            <p:cNvSpPr txBox="1"/>
            <p:nvPr/>
          </p:nvSpPr>
          <p:spPr>
            <a:xfrm>
              <a:off x="5232564" y="3464900"/>
              <a:ext cx="1028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GB" sz="1200">
                  <a:latin typeface="Roboto Mono"/>
                  <a:ea typeface="Roboto Mono"/>
                  <a:cs typeface="Roboto Mono"/>
                  <a:sym typeface="Roboto Mono"/>
                </a:rPr>
                <a:t>regions1</a:t>
              </a:r>
              <a:endParaRPr i="0" sz="1200" u="none" cap="none" strike="noStrike">
                <a:solidFill>
                  <a:srgbClr val="000000"/>
                </a:solidFill>
                <a:latin typeface="Roboto Mono"/>
                <a:ea typeface="Roboto Mono"/>
                <a:cs typeface="Roboto Mono"/>
                <a:sym typeface="Roboto Mono"/>
              </a:endParaRPr>
            </a:p>
          </p:txBody>
        </p:sp>
        <p:sp>
          <p:nvSpPr>
            <p:cNvPr id="116" name="Google Shape;116;p20"/>
            <p:cNvSpPr txBox="1"/>
            <p:nvPr/>
          </p:nvSpPr>
          <p:spPr>
            <a:xfrm>
              <a:off x="5232564" y="4074500"/>
              <a:ext cx="1301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GB" sz="1200">
                  <a:latin typeface="Roboto Mono"/>
                  <a:ea typeface="Roboto Mono"/>
                  <a:cs typeface="Roboto Mono"/>
                  <a:sym typeface="Roboto Mono"/>
                </a:rPr>
                <a:t>regions2</a:t>
              </a:r>
              <a:endParaRPr i="0" sz="1200" u="none" cap="none" strike="noStrike">
                <a:solidFill>
                  <a:srgbClr val="000000"/>
                </a:solidFill>
                <a:latin typeface="Roboto Mono"/>
                <a:ea typeface="Roboto Mono"/>
                <a:cs typeface="Roboto Mono"/>
                <a:sym typeface="Roboto Mono"/>
              </a:endParaRPr>
            </a:p>
          </p:txBody>
        </p:sp>
      </p:grpSp>
      <p:sp>
        <p:nvSpPr>
          <p:cNvPr id="117" name="Google Shape;117;p20"/>
          <p:cNvSpPr/>
          <p:nvPr/>
        </p:nvSpPr>
        <p:spPr>
          <a:xfrm>
            <a:off x="3585072" y="4014280"/>
            <a:ext cx="1757100" cy="236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0"/>
          <p:cNvSpPr/>
          <p:nvPr/>
        </p:nvSpPr>
        <p:spPr>
          <a:xfrm>
            <a:off x="5867047" y="2560455"/>
            <a:ext cx="629700" cy="2682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0"/>
          <p:cNvSpPr/>
          <p:nvPr/>
        </p:nvSpPr>
        <p:spPr>
          <a:xfrm>
            <a:off x="5868677" y="4014280"/>
            <a:ext cx="629700" cy="236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0"/>
          <p:cNvSpPr txBox="1"/>
          <p:nvPr/>
        </p:nvSpPr>
        <p:spPr>
          <a:xfrm>
            <a:off x="380175" y="3932230"/>
            <a:ext cx="28392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GB" sz="1200">
                <a:latin typeface="Roboto Mono"/>
                <a:ea typeface="Roboto Mono"/>
                <a:cs typeface="Roboto Mono"/>
                <a:sym typeface="Roboto Mono"/>
              </a:rPr>
              <a:t>reduce(c(regions1, regions2))</a:t>
            </a:r>
            <a:endParaRPr i="0" sz="1200" u="none" cap="none" strike="noStrike">
              <a:solidFill>
                <a:srgbClr val="000000"/>
              </a:solidFill>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235500" y="140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Intersection &amp; overlap:</a:t>
            </a:r>
            <a:endParaRPr/>
          </a:p>
          <a:p>
            <a:pPr indent="0" lvl="0" marL="0" rtl="0" algn="l">
              <a:lnSpc>
                <a:spcPct val="100000"/>
              </a:lnSpc>
              <a:spcBef>
                <a:spcPts val="0"/>
              </a:spcBef>
              <a:spcAft>
                <a:spcPts val="0"/>
              </a:spcAft>
              <a:buSzPct val="111111"/>
              <a:buNone/>
            </a:pPr>
            <a:r>
              <a:rPr lang="en-GB"/>
              <a:t>The example of bivalent domains</a:t>
            </a:r>
            <a:endParaRPr/>
          </a:p>
        </p:txBody>
      </p:sp>
      <p:sp>
        <p:nvSpPr>
          <p:cNvPr id="126" name="Google Shape;126;p21"/>
          <p:cNvSpPr txBox="1"/>
          <p:nvPr>
            <p:ph idx="1" type="body"/>
          </p:nvPr>
        </p:nvSpPr>
        <p:spPr>
          <a:xfrm>
            <a:off x="311700" y="2511250"/>
            <a:ext cx="4260300" cy="25149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Char char="●"/>
            </a:pPr>
            <a:r>
              <a:rPr b="1" lang="en-GB">
                <a:solidFill>
                  <a:schemeClr val="dk1"/>
                </a:solidFill>
              </a:rPr>
              <a:t>method one (overlapsAny):</a:t>
            </a:r>
            <a:br>
              <a:rPr lang="en-GB"/>
            </a:br>
            <a:r>
              <a:rPr lang="en-GB"/>
              <a:t>find the H3K4me3 peaks that overlap a H3K27me3 domain</a:t>
            </a:r>
            <a:endParaRPr/>
          </a:p>
          <a:p>
            <a:pPr indent="0" lvl="0" marL="457200" rtl="0" algn="l">
              <a:lnSpc>
                <a:spcPct val="115000"/>
              </a:lnSpc>
              <a:spcBef>
                <a:spcPts val="1200"/>
              </a:spcBef>
              <a:spcAft>
                <a:spcPts val="0"/>
              </a:spcAft>
              <a:buSzPts val="1800"/>
              <a:buNone/>
            </a:pPr>
            <a:r>
              <a:t/>
            </a:r>
            <a:endParaRPr/>
          </a:p>
          <a:p>
            <a:pPr indent="-342900" lvl="0" marL="457200" rtl="0" algn="l">
              <a:lnSpc>
                <a:spcPct val="115000"/>
              </a:lnSpc>
              <a:spcBef>
                <a:spcPts val="1200"/>
              </a:spcBef>
              <a:spcAft>
                <a:spcPts val="0"/>
              </a:spcAft>
              <a:buSzPts val="1800"/>
              <a:buChar char="●"/>
            </a:pPr>
            <a:r>
              <a:rPr b="1" lang="en-GB">
                <a:solidFill>
                  <a:schemeClr val="dk1"/>
                </a:solidFill>
              </a:rPr>
              <a:t>method two (intersect):</a:t>
            </a:r>
            <a:br>
              <a:rPr lang="en-GB"/>
            </a:br>
            <a:r>
              <a:rPr lang="en-GB"/>
              <a:t>find the regions that are covered by both H3K4me3 and H3K27me3</a:t>
            </a:r>
            <a:endParaRPr/>
          </a:p>
        </p:txBody>
      </p:sp>
      <p:grpSp>
        <p:nvGrpSpPr>
          <p:cNvPr id="127" name="Google Shape;127;p21"/>
          <p:cNvGrpSpPr/>
          <p:nvPr/>
        </p:nvGrpSpPr>
        <p:grpSpPr>
          <a:xfrm>
            <a:off x="5232564" y="1178900"/>
            <a:ext cx="3267806" cy="1009800"/>
            <a:chOff x="5232564" y="3464900"/>
            <a:chExt cx="3267806" cy="1009800"/>
          </a:xfrm>
        </p:grpSpPr>
        <p:sp>
          <p:nvSpPr>
            <p:cNvPr id="128" name="Google Shape;128;p21"/>
            <p:cNvSpPr/>
            <p:nvPr/>
          </p:nvSpPr>
          <p:spPr>
            <a:xfrm>
              <a:off x="6739125" y="3530900"/>
              <a:ext cx="629700" cy="2682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1"/>
            <p:cNvSpPr/>
            <p:nvPr/>
          </p:nvSpPr>
          <p:spPr>
            <a:xfrm>
              <a:off x="7009070" y="4145875"/>
              <a:ext cx="1491300" cy="268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1"/>
            <p:cNvSpPr txBox="1"/>
            <p:nvPr/>
          </p:nvSpPr>
          <p:spPr>
            <a:xfrm>
              <a:off x="5232564" y="3464900"/>
              <a:ext cx="1028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H3K4me3:</a:t>
              </a:r>
              <a:endParaRPr b="0" i="0" sz="1400" u="none" cap="none" strike="noStrike">
                <a:solidFill>
                  <a:srgbClr val="000000"/>
                </a:solidFill>
                <a:latin typeface="Arial"/>
                <a:ea typeface="Arial"/>
                <a:cs typeface="Arial"/>
                <a:sym typeface="Arial"/>
              </a:endParaRPr>
            </a:p>
          </p:txBody>
        </p:sp>
        <p:sp>
          <p:nvSpPr>
            <p:cNvPr id="131" name="Google Shape;131;p21"/>
            <p:cNvSpPr txBox="1"/>
            <p:nvPr/>
          </p:nvSpPr>
          <p:spPr>
            <a:xfrm>
              <a:off x="5232564" y="4074500"/>
              <a:ext cx="1301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H3K27me3:</a:t>
              </a:r>
              <a:endParaRPr b="0" i="0" sz="1400" u="none" cap="none" strike="noStrike">
                <a:solidFill>
                  <a:srgbClr val="000000"/>
                </a:solidFill>
                <a:latin typeface="Arial"/>
                <a:ea typeface="Arial"/>
                <a:cs typeface="Arial"/>
                <a:sym typeface="Arial"/>
              </a:endParaRPr>
            </a:p>
          </p:txBody>
        </p:sp>
      </p:grpSp>
      <p:cxnSp>
        <p:nvCxnSpPr>
          <p:cNvPr id="132" name="Google Shape;132;p21"/>
          <p:cNvCxnSpPr/>
          <p:nvPr/>
        </p:nvCxnSpPr>
        <p:spPr>
          <a:xfrm>
            <a:off x="7368837" y="1244225"/>
            <a:ext cx="0" cy="3679200"/>
          </a:xfrm>
          <a:prstGeom prst="straightConnector1">
            <a:avLst/>
          </a:prstGeom>
          <a:noFill/>
          <a:ln cap="flat" cmpd="sng" w="9525">
            <a:solidFill>
              <a:schemeClr val="dk2"/>
            </a:solidFill>
            <a:prstDash val="dot"/>
            <a:round/>
            <a:headEnd len="sm" w="sm" type="none"/>
            <a:tailEnd len="sm" w="sm" type="none"/>
          </a:ln>
        </p:spPr>
      </p:cxnSp>
      <p:cxnSp>
        <p:nvCxnSpPr>
          <p:cNvPr id="133" name="Google Shape;133;p21"/>
          <p:cNvCxnSpPr/>
          <p:nvPr/>
        </p:nvCxnSpPr>
        <p:spPr>
          <a:xfrm>
            <a:off x="7003931" y="1244231"/>
            <a:ext cx="0" cy="3679200"/>
          </a:xfrm>
          <a:prstGeom prst="straightConnector1">
            <a:avLst/>
          </a:prstGeom>
          <a:noFill/>
          <a:ln cap="flat" cmpd="sng" w="9525">
            <a:solidFill>
              <a:schemeClr val="dk2"/>
            </a:solidFill>
            <a:prstDash val="dot"/>
            <a:round/>
            <a:headEnd len="sm" w="sm" type="none"/>
            <a:tailEnd len="sm" w="sm" type="none"/>
          </a:ln>
        </p:spPr>
      </p:cxnSp>
      <p:cxnSp>
        <p:nvCxnSpPr>
          <p:cNvPr id="134" name="Google Shape;134;p21"/>
          <p:cNvCxnSpPr/>
          <p:nvPr/>
        </p:nvCxnSpPr>
        <p:spPr>
          <a:xfrm>
            <a:off x="6743153" y="1244231"/>
            <a:ext cx="0" cy="3679200"/>
          </a:xfrm>
          <a:prstGeom prst="straightConnector1">
            <a:avLst/>
          </a:prstGeom>
          <a:noFill/>
          <a:ln cap="flat" cmpd="sng" w="9525">
            <a:solidFill>
              <a:schemeClr val="dk2"/>
            </a:solidFill>
            <a:prstDash val="dot"/>
            <a:round/>
            <a:headEnd len="sm" w="sm" type="none"/>
            <a:tailEnd len="sm" w="sm" type="none"/>
          </a:ln>
        </p:spPr>
      </p:cxnSp>
      <p:sp>
        <p:nvSpPr>
          <p:cNvPr id="135" name="Google Shape;135;p21"/>
          <p:cNvSpPr/>
          <p:nvPr/>
        </p:nvSpPr>
        <p:spPr>
          <a:xfrm>
            <a:off x="7009500" y="4222725"/>
            <a:ext cx="359400" cy="236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1"/>
          <p:cNvSpPr/>
          <p:nvPr/>
        </p:nvSpPr>
        <p:spPr>
          <a:xfrm>
            <a:off x="6743150" y="2698725"/>
            <a:ext cx="625800" cy="236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nvSpPr>
        <p:spPr>
          <a:xfrm>
            <a:off x="159300" y="140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800">
                <a:solidFill>
                  <a:srgbClr val="000000"/>
                </a:solidFill>
              </a:rPr>
              <a:t>Debriefing on the assignments</a:t>
            </a:r>
            <a:endParaRPr sz="2800">
              <a:solidFill>
                <a:srgbClr val="000000"/>
              </a:solidFill>
            </a:endParaRPr>
          </a:p>
        </p:txBody>
      </p:sp>
      <p:sp>
        <p:nvSpPr>
          <p:cNvPr id="142" name="Google Shape;142;p22"/>
          <p:cNvSpPr txBox="1"/>
          <p:nvPr/>
        </p:nvSpPr>
        <p:spPr>
          <a:xfrm>
            <a:off x="304200" y="623125"/>
            <a:ext cx="8461200" cy="3747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GB"/>
              <a:t>Annotations: </a:t>
            </a:r>
            <a:endParaRPr/>
          </a:p>
        </p:txBody>
      </p:sp>
      <p:pic>
        <p:nvPicPr>
          <p:cNvPr id="143" name="Google Shape;143;p22"/>
          <p:cNvPicPr preferRelativeResize="0"/>
          <p:nvPr/>
        </p:nvPicPr>
        <p:blipFill>
          <a:blip r:embed="rId3">
            <a:alphaModFix/>
          </a:blip>
          <a:stretch>
            <a:fillRect/>
          </a:stretch>
        </p:blipFill>
        <p:spPr>
          <a:xfrm>
            <a:off x="414175" y="1547625"/>
            <a:ext cx="4286825" cy="1740600"/>
          </a:xfrm>
          <a:prstGeom prst="rect">
            <a:avLst/>
          </a:prstGeom>
          <a:noFill/>
          <a:ln>
            <a:noFill/>
          </a:ln>
        </p:spPr>
      </p:pic>
      <p:sp>
        <p:nvSpPr>
          <p:cNvPr id="144" name="Google Shape;144;p22"/>
          <p:cNvSpPr txBox="1"/>
          <p:nvPr/>
        </p:nvSpPr>
        <p:spPr>
          <a:xfrm>
            <a:off x="359225" y="1192375"/>
            <a:ext cx="180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ENCFF247GVM</a:t>
            </a:r>
            <a:endParaRPr/>
          </a:p>
        </p:txBody>
      </p:sp>
      <p:cxnSp>
        <p:nvCxnSpPr>
          <p:cNvPr id="145" name="Google Shape;145;p22"/>
          <p:cNvCxnSpPr/>
          <p:nvPr/>
        </p:nvCxnSpPr>
        <p:spPr>
          <a:xfrm flipH="1" rot="10800000">
            <a:off x="441800" y="2072050"/>
            <a:ext cx="1433700" cy="7500"/>
          </a:xfrm>
          <a:prstGeom prst="straightConnector1">
            <a:avLst/>
          </a:prstGeom>
          <a:noFill/>
          <a:ln cap="flat" cmpd="sng" w="38100">
            <a:solidFill>
              <a:srgbClr val="DD1144"/>
            </a:solidFill>
            <a:prstDash val="solid"/>
            <a:round/>
            <a:headEnd len="med" w="med" type="none"/>
            <a:tailEnd len="med" w="med" type="none"/>
          </a:ln>
        </p:spPr>
      </p:cxnSp>
      <p:sp>
        <p:nvSpPr>
          <p:cNvPr id="146" name="Google Shape;146;p22"/>
          <p:cNvSpPr txBox="1"/>
          <p:nvPr/>
        </p:nvSpPr>
        <p:spPr>
          <a:xfrm>
            <a:off x="5016075" y="1137225"/>
            <a:ext cx="180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ENCFF326VMV</a:t>
            </a:r>
            <a:endParaRPr/>
          </a:p>
          <a:p>
            <a:pPr indent="0" lvl="0" marL="0" rtl="0" algn="l">
              <a:spcBef>
                <a:spcPts val="0"/>
              </a:spcBef>
              <a:spcAft>
                <a:spcPts val="0"/>
              </a:spcAft>
              <a:buNone/>
            </a:pPr>
            <a:r>
              <a:t/>
            </a:r>
            <a:endParaRPr/>
          </a:p>
        </p:txBody>
      </p:sp>
      <p:pic>
        <p:nvPicPr>
          <p:cNvPr id="147" name="Google Shape;147;p22"/>
          <p:cNvPicPr preferRelativeResize="0"/>
          <p:nvPr/>
        </p:nvPicPr>
        <p:blipFill>
          <a:blip r:embed="rId4">
            <a:alphaModFix/>
          </a:blip>
          <a:stretch>
            <a:fillRect/>
          </a:stretch>
        </p:blipFill>
        <p:spPr>
          <a:xfrm>
            <a:off x="4701000" y="1547624"/>
            <a:ext cx="4401600" cy="1859870"/>
          </a:xfrm>
          <a:prstGeom prst="rect">
            <a:avLst/>
          </a:prstGeom>
          <a:noFill/>
          <a:ln>
            <a:noFill/>
          </a:ln>
        </p:spPr>
      </p:pic>
      <p:cxnSp>
        <p:nvCxnSpPr>
          <p:cNvPr id="148" name="Google Shape;148;p22"/>
          <p:cNvCxnSpPr/>
          <p:nvPr/>
        </p:nvCxnSpPr>
        <p:spPr>
          <a:xfrm>
            <a:off x="4744675" y="2131050"/>
            <a:ext cx="1096200" cy="8700"/>
          </a:xfrm>
          <a:prstGeom prst="straightConnector1">
            <a:avLst/>
          </a:prstGeom>
          <a:noFill/>
          <a:ln cap="flat" cmpd="sng" w="38100">
            <a:solidFill>
              <a:srgbClr val="DD1144"/>
            </a:solidFill>
            <a:prstDash val="solid"/>
            <a:round/>
            <a:headEnd len="med" w="med" type="none"/>
            <a:tailEnd len="med" w="med" type="none"/>
          </a:ln>
        </p:spPr>
      </p:cxnSp>
      <p:pic>
        <p:nvPicPr>
          <p:cNvPr id="149" name="Google Shape;149;p22"/>
          <p:cNvPicPr preferRelativeResize="0"/>
          <p:nvPr/>
        </p:nvPicPr>
        <p:blipFill>
          <a:blip r:embed="rId5">
            <a:alphaModFix/>
          </a:blip>
          <a:stretch>
            <a:fillRect/>
          </a:stretch>
        </p:blipFill>
        <p:spPr>
          <a:xfrm>
            <a:off x="572694" y="3353275"/>
            <a:ext cx="7588719" cy="1740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